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67"/>
  </p:notes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 id="273" r:id="rId49"/>
    <p:sldId id="274" r:id="rId50"/>
    <p:sldId id="275" r:id="rId51"/>
    <p:sldId id="276" r:id="rId52"/>
    <p:sldId id="277" r:id="rId53"/>
    <p:sldId id="278" r:id="rId54"/>
    <p:sldId id="279" r:id="rId55"/>
    <p:sldId id="280" r:id="rId56"/>
    <p:sldId id="281" r:id="rId57"/>
    <p:sldId id="282" r:id="rId58"/>
    <p:sldId id="283" r:id="rId59"/>
    <p:sldId id="284" r:id="rId60"/>
    <p:sldId id="285" r:id="rId61"/>
    <p:sldId id="286" r:id="rId62"/>
    <p:sldId id="287" r:id="rId63"/>
    <p:sldId id="288" r:id="rId64"/>
    <p:sldId id="289" r:id="rId65"/>
    <p:sldId id="290" r:id="rId66"/>
  </p:sldIdLst>
  <p:sldSz cx="18288000" cy="10287000"/>
  <p:notesSz cx="6858000" cy="9144000"/>
  <p:embeddedFontLst>
    <p:embeddedFont>
      <p:font typeface="Libre Baskerville" charset="1" panose="02000000000000000000"/>
      <p:regular r:id="rId6"/>
    </p:embeddedFont>
    <p:embeddedFont>
      <p:font typeface="Libre Baskerville Bold" charset="1" panose="02000000000000000000"/>
      <p:regular r:id="rId7"/>
    </p:embeddedFont>
    <p:embeddedFont>
      <p:font typeface="Libre Baskerville Italics" charset="1" panose="02000000000000000000"/>
      <p:regular r:id="rId8"/>
    </p:embeddedFont>
    <p:embeddedFont>
      <p:font typeface="Arimo" charset="1" panose="020B0604020202020204"/>
      <p:regular r:id="rId9"/>
    </p:embeddedFont>
    <p:embeddedFont>
      <p:font typeface="Arimo Bold" charset="1" panose="020B0704020202020204"/>
      <p:regular r:id="rId10"/>
    </p:embeddedFont>
    <p:embeddedFont>
      <p:font typeface="Arimo Italics" charset="1" panose="020B0604020202090204"/>
      <p:regular r:id="rId11"/>
    </p:embeddedFont>
    <p:embeddedFont>
      <p:font typeface="Arimo Bold Italics" charset="1" panose="020B0704020202090204"/>
      <p:regular r:id="rId12"/>
    </p:embeddedFont>
    <p:embeddedFont>
      <p:font typeface="Times New Roman" charset="1" panose="02030502070405020303"/>
      <p:regular r:id="rId13"/>
    </p:embeddedFont>
    <p:embeddedFont>
      <p:font typeface="Times New Roman Bold" charset="1" panose="02030802070405020303"/>
      <p:regular r:id="rId14"/>
    </p:embeddedFont>
    <p:embeddedFont>
      <p:font typeface="Times New Roman Italics" charset="1" panose="02030502070405090303"/>
      <p:regular r:id="rId15"/>
    </p:embeddedFont>
    <p:embeddedFont>
      <p:font typeface="Times New Roman Bold Italics" charset="1" panose="02030802070405090303"/>
      <p:regular r:id="rId16"/>
    </p:embeddedFont>
    <p:embeddedFont>
      <p:font typeface="Times New Roman Medium" charset="1" panose="02030502070405020303"/>
      <p:regular r:id="rId17"/>
    </p:embeddedFont>
    <p:embeddedFont>
      <p:font typeface="Times New Roman Medium Italics" charset="1" panose="02030502070405090303"/>
      <p:regular r:id="rId18"/>
    </p:embeddedFont>
    <p:embeddedFont>
      <p:font typeface="Times New Roman Semi-Bold" charset="1" panose="02030702070405020303"/>
      <p:regular r:id="rId19"/>
    </p:embeddedFont>
    <p:embeddedFont>
      <p:font typeface="Times New Roman Semi-Bold Italics" charset="1" panose="02030702070405090303"/>
      <p:regular r:id="rId20"/>
    </p:embeddedFont>
    <p:embeddedFont>
      <p:font typeface="Times New Roman Ultra-Bold" charset="1" panose="02030902070405020303"/>
      <p:regular r:id="rId21"/>
    </p:embeddedFont>
    <p:embeddedFont>
      <p:font typeface="Abhaya Libre" charset="1" panose="02000503000000000000"/>
      <p:regular r:id="rId22"/>
    </p:embeddedFont>
    <p:embeddedFont>
      <p:font typeface="Abhaya Libre Bold" charset="1" panose="02000803000000000000"/>
      <p:regular r:id="rId23"/>
    </p:embeddedFont>
    <p:embeddedFont>
      <p:font typeface="Abhaya Libre Italics" charset="1" panose="02000503000000000000"/>
      <p:regular r:id="rId24"/>
    </p:embeddedFont>
    <p:embeddedFont>
      <p:font typeface="Abhaya Libre Bold Italics" charset="1" panose="02000803000000000000"/>
      <p:regular r:id="rId25"/>
    </p:embeddedFont>
    <p:embeddedFont>
      <p:font typeface="Abhaya Libre Medium" charset="1" panose="02000603000000000000"/>
      <p:regular r:id="rId26"/>
    </p:embeddedFont>
    <p:embeddedFont>
      <p:font typeface="Abhaya Libre Medium Italics" charset="1" panose="02000603000000000000"/>
      <p:regular r:id="rId27"/>
    </p:embeddedFont>
    <p:embeddedFont>
      <p:font typeface="Abhaya Libre Semi-Bold" charset="1" panose="02000703000000000000"/>
      <p:regular r:id="rId28"/>
    </p:embeddedFont>
    <p:embeddedFont>
      <p:font typeface="Abhaya Libre Semi-Bold Italics" charset="1" panose="02000703000000000000"/>
      <p:regular r:id="rId29"/>
    </p:embeddedFont>
    <p:embeddedFont>
      <p:font typeface="Abhaya Libre Ultra-Bold" charset="1" panose="02000803000000000000"/>
      <p:regular r:id="rId30"/>
    </p:embeddedFont>
    <p:embeddedFont>
      <p:font typeface="Abhaya Libre Ultra-Bold Italics" charset="1" panose="02000803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46" Target="slides/slide15.xml" Type="http://schemas.openxmlformats.org/officeDocument/2006/relationships/slide"/><Relationship Id="rId47" Target="slides/slide16.xml" Type="http://schemas.openxmlformats.org/officeDocument/2006/relationships/slide"/><Relationship Id="rId48" Target="slides/slide17.xml" Type="http://schemas.openxmlformats.org/officeDocument/2006/relationships/slide"/><Relationship Id="rId49" Target="slides/slide18.xml" Type="http://schemas.openxmlformats.org/officeDocument/2006/relationships/slide"/><Relationship Id="rId5" Target="tableStyles.xml" Type="http://schemas.openxmlformats.org/officeDocument/2006/relationships/tableStyles"/><Relationship Id="rId50" Target="slides/slide19.xml" Type="http://schemas.openxmlformats.org/officeDocument/2006/relationships/slide"/><Relationship Id="rId51" Target="slides/slide20.xml" Type="http://schemas.openxmlformats.org/officeDocument/2006/relationships/slide"/><Relationship Id="rId52" Target="slides/slide21.xml" Type="http://schemas.openxmlformats.org/officeDocument/2006/relationships/slide"/><Relationship Id="rId53" Target="slides/slide22.xml" Type="http://schemas.openxmlformats.org/officeDocument/2006/relationships/slide"/><Relationship Id="rId54" Target="slides/slide23.xml" Type="http://schemas.openxmlformats.org/officeDocument/2006/relationships/slide"/><Relationship Id="rId55" Target="slides/slide24.xml" Type="http://schemas.openxmlformats.org/officeDocument/2006/relationships/slide"/><Relationship Id="rId56" Target="slides/slide25.xml" Type="http://schemas.openxmlformats.org/officeDocument/2006/relationships/slide"/><Relationship Id="rId57" Target="slides/slide26.xml" Type="http://schemas.openxmlformats.org/officeDocument/2006/relationships/slide"/><Relationship Id="rId58" Target="slides/slide27.xml" Type="http://schemas.openxmlformats.org/officeDocument/2006/relationships/slide"/><Relationship Id="rId59" Target="slides/slide28.xml" Type="http://schemas.openxmlformats.org/officeDocument/2006/relationships/slide"/><Relationship Id="rId6" Target="fonts/font6.fntdata" Type="http://schemas.openxmlformats.org/officeDocument/2006/relationships/font"/><Relationship Id="rId60" Target="slides/slide29.xml" Type="http://schemas.openxmlformats.org/officeDocument/2006/relationships/slide"/><Relationship Id="rId61" Target="slides/slide30.xml" Type="http://schemas.openxmlformats.org/officeDocument/2006/relationships/slide"/><Relationship Id="rId62" Target="slides/slide31.xml" Type="http://schemas.openxmlformats.org/officeDocument/2006/relationships/slide"/><Relationship Id="rId63" Target="slides/slide32.xml" Type="http://schemas.openxmlformats.org/officeDocument/2006/relationships/slide"/><Relationship Id="rId64" Target="slides/slide33.xml" Type="http://schemas.openxmlformats.org/officeDocument/2006/relationships/slide"/><Relationship Id="rId65" Target="slides/slide34.xml" Type="http://schemas.openxmlformats.org/officeDocument/2006/relationships/slide"/><Relationship Id="rId66" Target="slides/slide35.xml" Type="http://schemas.openxmlformats.org/officeDocument/2006/relationships/slide"/><Relationship Id="rId67" Target="notesMasters/notesMaster1.xml" Type="http://schemas.openxmlformats.org/officeDocument/2006/relationships/notesMaster"/><Relationship Id="rId68" Target="theme/theme2.xml" Type="http://schemas.openxmlformats.org/officeDocument/2006/relationships/theme"/><Relationship Id="rId69" Target="notesSlides/notesSlide1.xml" Type="http://schemas.openxmlformats.org/officeDocument/2006/relationships/notesSlide"/><Relationship Id="rId7" Target="fonts/font7.fntdata" Type="http://schemas.openxmlformats.org/officeDocument/2006/relationships/font"/><Relationship Id="rId70" Target="notesSlides/notesSlide2.xml" Type="http://schemas.openxmlformats.org/officeDocument/2006/relationships/notesSlide"/><Relationship Id="rId71" Target="notesSlides/notesSlide3.xml" Type="http://schemas.openxmlformats.org/officeDocument/2006/relationships/notesSlide"/><Relationship Id="rId72" Target="notesSlides/notesSlide4.xml" Type="http://schemas.openxmlformats.org/officeDocument/2006/relationships/notesSlide"/><Relationship Id="rId73" Target="notesSlides/notesSlide5.xml" Type="http://schemas.openxmlformats.org/officeDocument/2006/relationships/notesSlide"/><Relationship Id="rId74" Target="notesSlides/notesSlide6.xml" Type="http://schemas.openxmlformats.org/officeDocument/2006/relationships/note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5.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I'm a recent Computer Science graduate eager to dive into Data Science. My passion lies in data analytics, software development, and cloud engineering. Although dont have any work experience I'm taking strides by joining Innomatics Research Labs to gain hands-on exposure and propel my career in this exciting field.</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s&amp;p 500  it's a market-capitalization-weighted index that encapsulates the 500 largest U.S. publicly traded companies. This index gives us a broad snapshot of the U.S. economy and serves as a widely recognized benchmark for investment performance.Now, why are we delving into this analysis? Our goal is to identify key factors and trends across S&amp;P 500 companies, in order to inform strategic investment decisions, assess market risks, and uncover potential growth opportunities.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kernel density estimation (KDE) is the application of kernel smoothing for probability density estimation,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Health care and industry has the highest count of companies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 Id="rId6" Target="../media/image1.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5.png" Type="http://schemas.openxmlformats.org/officeDocument/2006/relationships/image"/><Relationship Id="rId4" Target="../media/image1.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7.png" Type="http://schemas.openxmlformats.org/officeDocument/2006/relationships/image"/><Relationship Id="rId4" Target="../media/image1.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1.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1.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1.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1.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1.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1.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 Id="rId3" Target="../media/image1.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1.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 Id="rId3" Target="../media/image1.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 Id="rId3" Target="../media/image1.png" Type="http://schemas.openxmlformats.org/officeDocument/2006/relationships/image"/></Relationships>
</file>

<file path=ppt/slides/_rels/slide3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3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https://en.wikipedia.org/wiki/List_of_S%26P_500_companies" TargetMode="External" Type="http://schemas.openxmlformats.org/officeDocument/2006/relationships/hyperlink"/><Relationship Id="rId3" Target="https://en.wikipedia.org/wiki/List_of_S%26P_500_companies" TargetMode="External" Type="http://schemas.openxmlformats.org/officeDocument/2006/relationships/hyperlink"/><Relationship Id="rId4" Target="https://en.wikipedia.org/wiki/List_of_S%26P_500_companies" TargetMode="External" Type="http://schemas.openxmlformats.org/officeDocument/2006/relationships/hyperlink"/><Relationship Id="rId5" Target="../media/image1.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221348" y="9277476"/>
            <a:ext cx="4838096" cy="1009524"/>
          </a:xfrm>
          <a:custGeom>
            <a:avLst/>
            <a:gdLst/>
            <a:ahLst/>
            <a:cxnLst/>
            <a:rect r="r" b="b" t="t" l="l"/>
            <a:pathLst>
              <a:path h="1009524" w="4838096">
                <a:moveTo>
                  <a:pt x="0" y="0"/>
                </a:moveTo>
                <a:lnTo>
                  <a:pt x="4838096" y="0"/>
                </a:lnTo>
                <a:lnTo>
                  <a:pt x="4838096" y="1009524"/>
                </a:lnTo>
                <a:lnTo>
                  <a:pt x="0" y="1009524"/>
                </a:lnTo>
                <a:lnTo>
                  <a:pt x="0" y="0"/>
                </a:lnTo>
                <a:close/>
              </a:path>
            </a:pathLst>
          </a:custGeom>
          <a:blipFill>
            <a:blip r:embed="rId3"/>
            <a:stretch>
              <a:fillRect l="0" t="0" r="0" b="0"/>
            </a:stretch>
          </a:blipFill>
        </p:spPr>
      </p:sp>
      <p:sp>
        <p:nvSpPr>
          <p:cNvPr name="Freeform 3" id="3"/>
          <p:cNvSpPr/>
          <p:nvPr/>
        </p:nvSpPr>
        <p:spPr>
          <a:xfrm flipH="false" flipV="false" rot="0">
            <a:off x="888" y="0"/>
            <a:ext cx="18286223" cy="10041147"/>
          </a:xfrm>
          <a:custGeom>
            <a:avLst/>
            <a:gdLst/>
            <a:ahLst/>
            <a:cxnLst/>
            <a:rect r="r" b="b" t="t" l="l"/>
            <a:pathLst>
              <a:path h="10041147" w="18286223">
                <a:moveTo>
                  <a:pt x="0" y="0"/>
                </a:moveTo>
                <a:lnTo>
                  <a:pt x="18286223" y="0"/>
                </a:lnTo>
                <a:lnTo>
                  <a:pt x="18286223" y="10041147"/>
                </a:lnTo>
                <a:lnTo>
                  <a:pt x="0" y="10041147"/>
                </a:lnTo>
                <a:lnTo>
                  <a:pt x="0" y="0"/>
                </a:lnTo>
                <a:close/>
              </a:path>
            </a:pathLst>
          </a:custGeom>
          <a:blipFill>
            <a:blip r:embed="rId4"/>
            <a:stretch>
              <a:fillRect l="0" t="0" r="0" b="-2420"/>
            </a:stretch>
          </a:blipFill>
        </p:spPr>
      </p:sp>
      <p:sp>
        <p:nvSpPr>
          <p:cNvPr name="TextBox 4" id="4"/>
          <p:cNvSpPr txBox="true"/>
          <p:nvPr/>
        </p:nvSpPr>
        <p:spPr>
          <a:xfrm rot="0">
            <a:off x="3800783" y="5970522"/>
            <a:ext cx="10686434" cy="2409825"/>
          </a:xfrm>
          <a:prstGeom prst="rect">
            <a:avLst/>
          </a:prstGeom>
        </p:spPr>
        <p:txBody>
          <a:bodyPr anchor="t" rtlCol="false" tIns="0" lIns="0" bIns="0" rIns="0">
            <a:spAutoFit/>
          </a:bodyPr>
          <a:lstStyle/>
          <a:p>
            <a:pPr algn="ctr">
              <a:lnSpc>
                <a:spcPts val="4799"/>
              </a:lnSpc>
            </a:pPr>
            <a:r>
              <a:rPr lang="en-US" sz="3999" spc="35">
                <a:solidFill>
                  <a:srgbClr val="000000"/>
                </a:solidFill>
                <a:latin typeface="Abhaya Libre Bold"/>
              </a:rPr>
              <a:t>ANALYSIS OF </a:t>
            </a:r>
            <a:r>
              <a:rPr lang="en-US" sz="3999" spc="35">
                <a:solidFill>
                  <a:srgbClr val="000000"/>
                </a:solidFill>
                <a:latin typeface="Abhaya Libre Bold"/>
              </a:rPr>
              <a:t>S&amp;P 500 COMPANIES</a:t>
            </a:r>
          </a:p>
          <a:p>
            <a:pPr algn="ctr">
              <a:lnSpc>
                <a:spcPts val="4799"/>
              </a:lnSpc>
            </a:pPr>
            <a:r>
              <a:rPr lang="en-US" sz="3999" spc="35">
                <a:solidFill>
                  <a:srgbClr val="000000"/>
                </a:solidFill>
                <a:latin typeface="Abhaya Libre Bold"/>
              </a:rPr>
              <a:t>BY</a:t>
            </a:r>
          </a:p>
          <a:p>
            <a:pPr algn="ctr">
              <a:lnSpc>
                <a:spcPts val="4799"/>
              </a:lnSpc>
            </a:pPr>
            <a:r>
              <a:rPr lang="en-US" sz="3999" spc="35">
                <a:solidFill>
                  <a:srgbClr val="000000"/>
                </a:solidFill>
                <a:latin typeface="Abhaya Libre Bold"/>
              </a:rPr>
              <a:t> NITHYA SANTHOSHINI K </a:t>
            </a:r>
          </a:p>
          <a:p>
            <a:pPr algn="ctr">
              <a:lnSpc>
                <a:spcPts val="4799"/>
              </a:lnSpc>
            </a:pPr>
            <a:r>
              <a:rPr lang="en-US" sz="3999" spc="37">
                <a:solidFill>
                  <a:srgbClr val="000000"/>
                </a:solidFill>
                <a:latin typeface="Abhaya Libre Bold"/>
              </a:rPr>
              <a:t>BATCH - 263</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28465" y="5143500"/>
            <a:ext cx="8615535" cy="4210373"/>
          </a:xfrm>
          <a:custGeom>
            <a:avLst/>
            <a:gdLst/>
            <a:ahLst/>
            <a:cxnLst/>
            <a:rect r="r" b="b" t="t" l="l"/>
            <a:pathLst>
              <a:path h="4210373" w="8615535">
                <a:moveTo>
                  <a:pt x="0" y="0"/>
                </a:moveTo>
                <a:lnTo>
                  <a:pt x="8615535" y="0"/>
                </a:lnTo>
                <a:lnTo>
                  <a:pt x="8615535" y="4210373"/>
                </a:lnTo>
                <a:lnTo>
                  <a:pt x="0" y="4210373"/>
                </a:lnTo>
                <a:lnTo>
                  <a:pt x="0" y="0"/>
                </a:lnTo>
                <a:close/>
              </a:path>
            </a:pathLst>
          </a:custGeom>
          <a:blipFill>
            <a:blip r:embed="rId2"/>
            <a:stretch>
              <a:fillRect l="0" t="-16575" r="0" b="0"/>
            </a:stretch>
          </a:blipFill>
        </p:spPr>
      </p:sp>
      <p:sp>
        <p:nvSpPr>
          <p:cNvPr name="Freeform 3" id="3"/>
          <p:cNvSpPr/>
          <p:nvPr/>
        </p:nvSpPr>
        <p:spPr>
          <a:xfrm flipH="false" flipV="false" rot="0">
            <a:off x="9144000" y="4277653"/>
            <a:ext cx="8958416" cy="1236392"/>
          </a:xfrm>
          <a:custGeom>
            <a:avLst/>
            <a:gdLst/>
            <a:ahLst/>
            <a:cxnLst/>
            <a:rect r="r" b="b" t="t" l="l"/>
            <a:pathLst>
              <a:path h="1236392" w="8958416">
                <a:moveTo>
                  <a:pt x="0" y="0"/>
                </a:moveTo>
                <a:lnTo>
                  <a:pt x="8958416" y="0"/>
                </a:lnTo>
                <a:lnTo>
                  <a:pt x="8958416" y="1236392"/>
                </a:lnTo>
                <a:lnTo>
                  <a:pt x="0" y="1236392"/>
                </a:lnTo>
                <a:lnTo>
                  <a:pt x="0" y="0"/>
                </a:lnTo>
                <a:close/>
              </a:path>
            </a:pathLst>
          </a:custGeom>
          <a:blipFill>
            <a:blip r:embed="rId3"/>
            <a:stretch>
              <a:fillRect l="0" t="0" r="0" b="0"/>
            </a:stretch>
          </a:blipFill>
        </p:spPr>
      </p:sp>
      <p:sp>
        <p:nvSpPr>
          <p:cNvPr name="Freeform 4" id="4"/>
          <p:cNvSpPr/>
          <p:nvPr/>
        </p:nvSpPr>
        <p:spPr>
          <a:xfrm flipH="false" flipV="false" rot="0">
            <a:off x="9186895" y="5790095"/>
            <a:ext cx="8958416" cy="1747984"/>
          </a:xfrm>
          <a:custGeom>
            <a:avLst/>
            <a:gdLst/>
            <a:ahLst/>
            <a:cxnLst/>
            <a:rect r="r" b="b" t="t" l="l"/>
            <a:pathLst>
              <a:path h="1747984" w="8958416">
                <a:moveTo>
                  <a:pt x="0" y="0"/>
                </a:moveTo>
                <a:lnTo>
                  <a:pt x="8958416" y="0"/>
                </a:lnTo>
                <a:lnTo>
                  <a:pt x="8958416" y="1747983"/>
                </a:lnTo>
                <a:lnTo>
                  <a:pt x="0" y="1747983"/>
                </a:lnTo>
                <a:lnTo>
                  <a:pt x="0" y="0"/>
                </a:lnTo>
                <a:close/>
              </a:path>
            </a:pathLst>
          </a:custGeom>
          <a:blipFill>
            <a:blip r:embed="rId4"/>
            <a:stretch>
              <a:fillRect l="0" t="0" r="0" b="0"/>
            </a:stretch>
          </a:blipFill>
        </p:spPr>
      </p:sp>
      <p:sp>
        <p:nvSpPr>
          <p:cNvPr name="Freeform 5" id="5"/>
          <p:cNvSpPr/>
          <p:nvPr/>
        </p:nvSpPr>
        <p:spPr>
          <a:xfrm flipH="false" flipV="false" rot="0">
            <a:off x="9186895" y="7814128"/>
            <a:ext cx="8872625" cy="1444172"/>
          </a:xfrm>
          <a:custGeom>
            <a:avLst/>
            <a:gdLst/>
            <a:ahLst/>
            <a:cxnLst/>
            <a:rect r="r" b="b" t="t" l="l"/>
            <a:pathLst>
              <a:path h="1444172" w="8872625">
                <a:moveTo>
                  <a:pt x="0" y="0"/>
                </a:moveTo>
                <a:lnTo>
                  <a:pt x="8872626" y="0"/>
                </a:lnTo>
                <a:lnTo>
                  <a:pt x="8872626" y="1444172"/>
                </a:lnTo>
                <a:lnTo>
                  <a:pt x="0" y="1444172"/>
                </a:lnTo>
                <a:lnTo>
                  <a:pt x="0" y="0"/>
                </a:lnTo>
                <a:close/>
              </a:path>
            </a:pathLst>
          </a:custGeom>
          <a:blipFill>
            <a:blip r:embed="rId5"/>
            <a:stretch>
              <a:fillRect l="0" t="-15791" r="0" b="0"/>
            </a:stretch>
          </a:blipFill>
        </p:spPr>
      </p:sp>
      <p:sp>
        <p:nvSpPr>
          <p:cNvPr name="TextBox 6" id="6"/>
          <p:cNvSpPr txBox="true"/>
          <p:nvPr/>
        </p:nvSpPr>
        <p:spPr>
          <a:xfrm rot="0">
            <a:off x="1259219" y="687705"/>
            <a:ext cx="15855353" cy="4179570"/>
          </a:xfrm>
          <a:prstGeom prst="rect">
            <a:avLst/>
          </a:prstGeom>
        </p:spPr>
        <p:txBody>
          <a:bodyPr anchor="t" rtlCol="false" tIns="0" lIns="0" bIns="0" rIns="0">
            <a:spAutoFit/>
          </a:bodyPr>
          <a:lstStyle/>
          <a:p>
            <a:pPr algn="ctr">
              <a:lnSpc>
                <a:spcPts val="7200"/>
              </a:lnSpc>
            </a:pPr>
            <a:r>
              <a:rPr lang="en-US" sz="4800" u="sng">
                <a:solidFill>
                  <a:srgbClr val="C00000"/>
                </a:solidFill>
                <a:latin typeface="Times New Roman"/>
              </a:rPr>
              <a:t>EXPLORATORY DATA ANALYSIS:</a:t>
            </a:r>
            <a:r>
              <a:rPr lang="en-US" sz="4800" u="sng">
                <a:solidFill>
                  <a:srgbClr val="C00000"/>
                </a:solidFill>
                <a:latin typeface="Times New Roman"/>
              </a:rPr>
              <a:t> </a:t>
            </a:r>
          </a:p>
          <a:p>
            <a:pPr algn="ctr">
              <a:lnSpc>
                <a:spcPts val="4350"/>
              </a:lnSpc>
            </a:pPr>
          </a:p>
          <a:p>
            <a:pPr algn="just">
              <a:lnSpc>
                <a:spcPts val="4199"/>
              </a:lnSpc>
            </a:pPr>
            <a:r>
              <a:rPr lang="en-US" sz="2799">
                <a:solidFill>
                  <a:srgbClr val="000000"/>
                </a:solidFill>
                <a:latin typeface="Times New Roman Bold"/>
              </a:rPr>
              <a:t>Data Cleaning Steps:</a:t>
            </a:r>
          </a:p>
          <a:p>
            <a:pPr algn="just" marL="604519" indent="-302260" lvl="1">
              <a:lnSpc>
                <a:spcPts val="4199"/>
              </a:lnSpc>
              <a:buFont typeface="Arial"/>
              <a:buChar char="•"/>
            </a:pPr>
            <a:r>
              <a:rPr lang="en-US" sz="2799">
                <a:solidFill>
                  <a:srgbClr val="000000"/>
                </a:solidFill>
                <a:latin typeface="Times New Roman"/>
              </a:rPr>
              <a:t>Finding the missing values</a:t>
            </a:r>
          </a:p>
          <a:p>
            <a:pPr algn="just" marL="604519" indent="-302260" lvl="1">
              <a:lnSpc>
                <a:spcPts val="4199"/>
              </a:lnSpc>
              <a:buFont typeface="Arial"/>
              <a:buChar char="•"/>
            </a:pPr>
            <a:r>
              <a:rPr lang="en-US" sz="2799">
                <a:solidFill>
                  <a:srgbClr val="000000"/>
                </a:solidFill>
                <a:latin typeface="Times New Roman"/>
              </a:rPr>
              <a:t>Removing Special Characters,White spaces and Incorrect Headers</a:t>
            </a:r>
          </a:p>
          <a:p>
            <a:pPr algn="just" marL="604519" indent="-302260" lvl="1">
              <a:lnSpc>
                <a:spcPts val="4199"/>
              </a:lnSpc>
              <a:buFont typeface="Arial"/>
              <a:buChar char="•"/>
            </a:pPr>
            <a:r>
              <a:rPr lang="en-US" sz="2799">
                <a:solidFill>
                  <a:srgbClr val="000000"/>
                </a:solidFill>
                <a:latin typeface="Times New Roman"/>
              </a:rPr>
              <a:t>Converting the Data Types</a:t>
            </a:r>
          </a:p>
          <a:p>
            <a:pPr algn="just" marL="604519" indent="-302260" lvl="1">
              <a:lnSpc>
                <a:spcPts val="4199"/>
              </a:lnSpc>
              <a:buFont typeface="Arial"/>
              <a:buChar char="•"/>
            </a:pPr>
            <a:r>
              <a:rPr lang="en-US" sz="2799">
                <a:solidFill>
                  <a:srgbClr val="000000"/>
                </a:solidFill>
                <a:latin typeface="Times New Roman"/>
              </a:rPr>
              <a:t>Splitting columns</a:t>
            </a:r>
          </a:p>
        </p:txBody>
      </p:sp>
      <p:sp>
        <p:nvSpPr>
          <p:cNvPr name="Freeform 7" id="7"/>
          <p:cNvSpPr/>
          <p:nvPr/>
        </p:nvSpPr>
        <p:spPr>
          <a:xfrm flipH="false" flipV="false" rot="0">
            <a:off x="14486315" y="9534525"/>
            <a:ext cx="3801685" cy="793265"/>
          </a:xfrm>
          <a:custGeom>
            <a:avLst/>
            <a:gdLst/>
            <a:ahLst/>
            <a:cxnLst/>
            <a:rect r="r" b="b" t="t" l="l"/>
            <a:pathLst>
              <a:path h="793265" w="3801685">
                <a:moveTo>
                  <a:pt x="0" y="0"/>
                </a:moveTo>
                <a:lnTo>
                  <a:pt x="3801685" y="0"/>
                </a:lnTo>
                <a:lnTo>
                  <a:pt x="3801685" y="793265"/>
                </a:lnTo>
                <a:lnTo>
                  <a:pt x="0" y="793265"/>
                </a:lnTo>
                <a:lnTo>
                  <a:pt x="0" y="0"/>
                </a:lnTo>
                <a:close/>
              </a:path>
            </a:pathLst>
          </a:custGeom>
          <a:blipFill>
            <a:blip r:embed="rId6"/>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215971"/>
            <a:ext cx="16230600" cy="8644037"/>
          </a:xfrm>
          <a:custGeom>
            <a:avLst/>
            <a:gdLst/>
            <a:ahLst/>
            <a:cxnLst/>
            <a:rect r="r" b="b" t="t" l="l"/>
            <a:pathLst>
              <a:path h="8644037" w="16230600">
                <a:moveTo>
                  <a:pt x="0" y="0"/>
                </a:moveTo>
                <a:lnTo>
                  <a:pt x="16230600" y="0"/>
                </a:lnTo>
                <a:lnTo>
                  <a:pt x="16230600" y="8644036"/>
                </a:lnTo>
                <a:lnTo>
                  <a:pt x="0" y="8644036"/>
                </a:lnTo>
                <a:lnTo>
                  <a:pt x="0" y="0"/>
                </a:lnTo>
                <a:close/>
              </a:path>
            </a:pathLst>
          </a:custGeom>
          <a:blipFill>
            <a:blip r:embed="rId2"/>
            <a:stretch>
              <a:fillRect l="-389" t="-940" r="-389" b="0"/>
            </a:stretch>
          </a:blipFill>
        </p:spPr>
      </p:sp>
      <p:sp>
        <p:nvSpPr>
          <p:cNvPr name="TextBox 3" id="3"/>
          <p:cNvSpPr txBox="true"/>
          <p:nvPr/>
        </p:nvSpPr>
        <p:spPr>
          <a:xfrm rot="0">
            <a:off x="1343955" y="311096"/>
            <a:ext cx="15600090" cy="904875"/>
          </a:xfrm>
          <a:prstGeom prst="rect">
            <a:avLst/>
          </a:prstGeom>
        </p:spPr>
        <p:txBody>
          <a:bodyPr anchor="t" rtlCol="false" tIns="0" lIns="0" bIns="0" rIns="0">
            <a:spAutoFit/>
          </a:bodyPr>
          <a:lstStyle/>
          <a:p>
            <a:pPr algn="ctr">
              <a:lnSpc>
                <a:spcPts val="6750"/>
              </a:lnSpc>
            </a:pPr>
            <a:r>
              <a:rPr lang="en-US" sz="4500" u="sng">
                <a:solidFill>
                  <a:srgbClr val="C00000"/>
                </a:solidFill>
                <a:latin typeface="Times New Roman"/>
              </a:rPr>
              <a:t>CLEANED DATA</a:t>
            </a:r>
          </a:p>
        </p:txBody>
      </p:sp>
      <p:sp>
        <p:nvSpPr>
          <p:cNvPr name="Freeform 4" id="4"/>
          <p:cNvSpPr/>
          <p:nvPr/>
        </p:nvSpPr>
        <p:spPr>
          <a:xfrm flipH="false" flipV="false" rot="0">
            <a:off x="14474301" y="9462121"/>
            <a:ext cx="3813699" cy="795772"/>
          </a:xfrm>
          <a:custGeom>
            <a:avLst/>
            <a:gdLst/>
            <a:ahLst/>
            <a:cxnLst/>
            <a:rect r="r" b="b" t="t" l="l"/>
            <a:pathLst>
              <a:path h="795772" w="3813699">
                <a:moveTo>
                  <a:pt x="0" y="0"/>
                </a:moveTo>
                <a:lnTo>
                  <a:pt x="3813699" y="0"/>
                </a:lnTo>
                <a:lnTo>
                  <a:pt x="3813699" y="795772"/>
                </a:lnTo>
                <a:lnTo>
                  <a:pt x="0" y="795772"/>
                </a:lnTo>
                <a:lnTo>
                  <a:pt x="0" y="0"/>
                </a:lnTo>
                <a:close/>
              </a:path>
            </a:pathLst>
          </a:custGeom>
          <a:blipFill>
            <a:blip r:embed="rId3"/>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09625"/>
            <a:ext cx="15855353" cy="7342821"/>
          </a:xfrm>
          <a:prstGeom prst="rect">
            <a:avLst/>
          </a:prstGeom>
        </p:spPr>
        <p:txBody>
          <a:bodyPr anchor="t" rtlCol="false" tIns="0" lIns="0" bIns="0" rIns="0">
            <a:spAutoFit/>
          </a:bodyPr>
          <a:lstStyle/>
          <a:p>
            <a:pPr algn="ctr">
              <a:lnSpc>
                <a:spcPts val="6750"/>
              </a:lnSpc>
            </a:pPr>
            <a:r>
              <a:rPr lang="en-US" sz="4500" u="sng">
                <a:solidFill>
                  <a:srgbClr val="C00000"/>
                </a:solidFill>
                <a:latin typeface="Times New Roman"/>
              </a:rPr>
              <a:t>SUMMARY OF THE DATA</a:t>
            </a:r>
          </a:p>
          <a:p>
            <a:pPr algn="just">
              <a:lnSpc>
                <a:spcPts val="4200"/>
              </a:lnSpc>
            </a:pPr>
          </a:p>
          <a:p>
            <a:pPr algn="just">
              <a:lnSpc>
                <a:spcPts val="4200"/>
              </a:lnSpc>
            </a:pPr>
            <a:r>
              <a:rPr lang="en-US" sz="2800">
                <a:solidFill>
                  <a:srgbClr val="000000"/>
                </a:solidFill>
                <a:latin typeface="Times New Roman Bold"/>
              </a:rPr>
              <a:t>Key Data Elements:</a:t>
            </a:r>
          </a:p>
          <a:p>
            <a:pPr algn="just" marL="604531" indent="-302265" lvl="1">
              <a:lnSpc>
                <a:spcPts val="4200"/>
              </a:lnSpc>
              <a:buFont typeface="Arial"/>
              <a:buChar char="•"/>
            </a:pPr>
            <a:r>
              <a:rPr lang="en-US" sz="2800">
                <a:solidFill>
                  <a:srgbClr val="000000"/>
                </a:solidFill>
                <a:latin typeface="Times New Roman Bold"/>
              </a:rPr>
              <a:t>TickerSymbol:</a:t>
            </a:r>
            <a:r>
              <a:rPr lang="en-US" sz="2800">
                <a:solidFill>
                  <a:srgbClr val="000000"/>
                </a:solidFill>
                <a:latin typeface="Times New Roman"/>
              </a:rPr>
              <a:t> Unique identifier for each company.</a:t>
            </a:r>
          </a:p>
          <a:p>
            <a:pPr algn="just" marL="604531" indent="-302265" lvl="1">
              <a:lnSpc>
                <a:spcPts val="4200"/>
              </a:lnSpc>
              <a:buFont typeface="Arial"/>
              <a:buChar char="•"/>
            </a:pPr>
            <a:r>
              <a:rPr lang="en-US" sz="2800">
                <a:solidFill>
                  <a:srgbClr val="000000"/>
                </a:solidFill>
                <a:latin typeface="Times New Roman Bold"/>
              </a:rPr>
              <a:t>Name:</a:t>
            </a:r>
            <a:r>
              <a:rPr lang="en-US" sz="2800">
                <a:solidFill>
                  <a:srgbClr val="000000"/>
                </a:solidFill>
                <a:latin typeface="Times New Roman"/>
              </a:rPr>
              <a:t> Company name.</a:t>
            </a:r>
          </a:p>
          <a:p>
            <a:pPr algn="just" marL="604531" indent="-302265" lvl="1">
              <a:lnSpc>
                <a:spcPts val="4200"/>
              </a:lnSpc>
              <a:buFont typeface="Arial"/>
              <a:buChar char="•"/>
            </a:pPr>
            <a:r>
              <a:rPr lang="en-US" sz="2800">
                <a:solidFill>
                  <a:srgbClr val="000000"/>
                </a:solidFill>
                <a:latin typeface="Times New Roman Bold"/>
              </a:rPr>
              <a:t>Sector: </a:t>
            </a:r>
            <a:r>
              <a:rPr lang="en-US" sz="2800">
                <a:solidFill>
                  <a:srgbClr val="000000"/>
                </a:solidFill>
                <a:latin typeface="Times New Roman"/>
              </a:rPr>
              <a:t>Industry classification (e.g., Information Technology, Health Care, Financials).</a:t>
            </a:r>
          </a:p>
          <a:p>
            <a:pPr algn="just" marL="604531" indent="-302265" lvl="1">
              <a:lnSpc>
                <a:spcPts val="4200"/>
              </a:lnSpc>
              <a:buFont typeface="Arial"/>
              <a:buChar char="•"/>
            </a:pPr>
            <a:r>
              <a:rPr lang="en-US" sz="2800">
                <a:solidFill>
                  <a:srgbClr val="000000"/>
                </a:solidFill>
                <a:latin typeface="Times New Roman Bold"/>
              </a:rPr>
              <a:t>SubIndustry</a:t>
            </a:r>
            <a:r>
              <a:rPr lang="en-US" sz="2800">
                <a:solidFill>
                  <a:srgbClr val="000000"/>
                </a:solidFill>
                <a:latin typeface="Times New Roman Medium"/>
              </a:rPr>
              <a:t>:</a:t>
            </a:r>
            <a:r>
              <a:rPr lang="en-US" sz="2800">
                <a:solidFill>
                  <a:srgbClr val="000000"/>
                </a:solidFill>
                <a:latin typeface="Times New Roman"/>
              </a:rPr>
              <a:t> More granular industry classification.</a:t>
            </a:r>
          </a:p>
          <a:p>
            <a:pPr algn="just" marL="604531" indent="-302265" lvl="1">
              <a:lnSpc>
                <a:spcPts val="4200"/>
              </a:lnSpc>
              <a:buFont typeface="Arial"/>
              <a:buChar char="•"/>
            </a:pPr>
            <a:r>
              <a:rPr lang="en-US" sz="2800">
                <a:solidFill>
                  <a:srgbClr val="000000"/>
                </a:solidFill>
                <a:latin typeface="Times New Roman Bold"/>
              </a:rPr>
              <a:t>Headquarters: </a:t>
            </a:r>
            <a:r>
              <a:rPr lang="en-US" sz="2800">
                <a:solidFill>
                  <a:srgbClr val="000000"/>
                </a:solidFill>
                <a:latin typeface="Times New Roman"/>
              </a:rPr>
              <a:t>Location of company headquarters.</a:t>
            </a:r>
          </a:p>
          <a:p>
            <a:pPr algn="just" marL="604531" indent="-302265" lvl="1">
              <a:lnSpc>
                <a:spcPts val="4200"/>
              </a:lnSpc>
              <a:buFont typeface="Arial"/>
              <a:buChar char="•"/>
            </a:pPr>
            <a:r>
              <a:rPr lang="en-US" sz="2800">
                <a:solidFill>
                  <a:srgbClr val="000000"/>
                </a:solidFill>
                <a:latin typeface="Times New Roman Bold"/>
              </a:rPr>
              <a:t>DateAdded:</a:t>
            </a:r>
            <a:r>
              <a:rPr lang="en-US" sz="2800">
                <a:solidFill>
                  <a:srgbClr val="000000"/>
                </a:solidFill>
                <a:latin typeface="Times New Roman"/>
              </a:rPr>
              <a:t> Date of inclusion in the S&amp;P 500 index.</a:t>
            </a:r>
          </a:p>
          <a:p>
            <a:pPr algn="just" marL="604531" indent="-302265" lvl="1">
              <a:lnSpc>
                <a:spcPts val="4200"/>
              </a:lnSpc>
              <a:buFont typeface="Arial"/>
              <a:buChar char="•"/>
            </a:pPr>
            <a:r>
              <a:rPr lang="en-US" sz="2800">
                <a:solidFill>
                  <a:srgbClr val="000000"/>
                </a:solidFill>
                <a:latin typeface="Times New Roman Bold"/>
              </a:rPr>
              <a:t>CIK:</a:t>
            </a:r>
            <a:r>
              <a:rPr lang="en-US" sz="2800">
                <a:solidFill>
                  <a:srgbClr val="000000"/>
                </a:solidFill>
                <a:latin typeface="Times New Roman"/>
              </a:rPr>
              <a:t> Central Index Key, a unique identifier assigned by the SEC.</a:t>
            </a:r>
          </a:p>
          <a:p>
            <a:pPr algn="just" marL="604531" indent="-302265" lvl="1">
              <a:lnSpc>
                <a:spcPts val="4200"/>
              </a:lnSpc>
              <a:buFont typeface="Arial"/>
              <a:buChar char="•"/>
            </a:pPr>
            <a:r>
              <a:rPr lang="en-US" sz="2800">
                <a:solidFill>
                  <a:srgbClr val="000000"/>
                </a:solidFill>
                <a:latin typeface="Times New Roman Bold"/>
              </a:rPr>
              <a:t>Founded:</a:t>
            </a:r>
            <a:r>
              <a:rPr lang="en-US" sz="2800">
                <a:solidFill>
                  <a:srgbClr val="000000"/>
                </a:solidFill>
                <a:latin typeface="Times New Roman"/>
              </a:rPr>
              <a:t> Year of company founding.</a:t>
            </a:r>
          </a:p>
          <a:p>
            <a:pPr algn="just" marL="604531" indent="-302265" lvl="1">
              <a:lnSpc>
                <a:spcPts val="4200"/>
              </a:lnSpc>
              <a:buFont typeface="Arial"/>
              <a:buChar char="•"/>
            </a:pPr>
            <a:r>
              <a:rPr lang="en-US" sz="2800">
                <a:solidFill>
                  <a:srgbClr val="000000"/>
                </a:solidFill>
                <a:latin typeface="Times New Roman Bold"/>
              </a:rPr>
              <a:t>City:</a:t>
            </a:r>
            <a:r>
              <a:rPr lang="en-US" sz="2800">
                <a:solidFill>
                  <a:srgbClr val="000000"/>
                </a:solidFill>
                <a:latin typeface="Times New Roman"/>
              </a:rPr>
              <a:t> Headquarters city.</a:t>
            </a:r>
          </a:p>
          <a:p>
            <a:pPr algn="just" marL="604531" indent="-302265" lvl="1">
              <a:lnSpc>
                <a:spcPts val="4200"/>
              </a:lnSpc>
              <a:buFont typeface="Arial"/>
              <a:buChar char="•"/>
            </a:pPr>
            <a:r>
              <a:rPr lang="en-US" sz="2800">
                <a:solidFill>
                  <a:srgbClr val="000000"/>
                </a:solidFill>
                <a:latin typeface="Times New Roman Bold"/>
              </a:rPr>
              <a:t>State:</a:t>
            </a:r>
            <a:r>
              <a:rPr lang="en-US" sz="2800">
                <a:solidFill>
                  <a:srgbClr val="000000"/>
                </a:solidFill>
                <a:latin typeface="Times New Roman"/>
              </a:rPr>
              <a:t> Headquarters state.</a:t>
            </a:r>
          </a:p>
        </p:txBody>
      </p:sp>
      <p:sp>
        <p:nvSpPr>
          <p:cNvPr name="Freeform 3" id="3"/>
          <p:cNvSpPr/>
          <p:nvPr/>
        </p:nvSpPr>
        <p:spPr>
          <a:xfrm flipH="false" flipV="false" rot="0">
            <a:off x="14486315" y="9493735"/>
            <a:ext cx="3801685" cy="793265"/>
          </a:xfrm>
          <a:custGeom>
            <a:avLst/>
            <a:gdLst/>
            <a:ahLst/>
            <a:cxnLst/>
            <a:rect r="r" b="b" t="t" l="l"/>
            <a:pathLst>
              <a:path h="793265" w="3801685">
                <a:moveTo>
                  <a:pt x="0" y="0"/>
                </a:moveTo>
                <a:lnTo>
                  <a:pt x="3801685" y="0"/>
                </a:lnTo>
                <a:lnTo>
                  <a:pt x="3801685" y="793265"/>
                </a:lnTo>
                <a:lnTo>
                  <a:pt x="0" y="793265"/>
                </a:lnTo>
                <a:lnTo>
                  <a:pt x="0" y="0"/>
                </a:lnTo>
                <a:close/>
              </a:path>
            </a:pathLst>
          </a:custGeom>
          <a:blipFill>
            <a:blip r:embed="rId2"/>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662941"/>
            <a:ext cx="16230600" cy="8595359"/>
          </a:xfrm>
          <a:prstGeom prst="rect">
            <a:avLst/>
          </a:prstGeom>
        </p:spPr>
        <p:txBody>
          <a:bodyPr anchor="t" rtlCol="false" tIns="0" lIns="0" bIns="0" rIns="0">
            <a:spAutoFit/>
          </a:bodyPr>
          <a:lstStyle/>
          <a:p>
            <a:pPr algn="ctr">
              <a:lnSpc>
                <a:spcPts val="6750"/>
              </a:lnSpc>
            </a:pPr>
            <a:r>
              <a:rPr lang="en-US" sz="4500" u="sng">
                <a:solidFill>
                  <a:srgbClr val="C00000"/>
                </a:solidFill>
                <a:latin typeface="Times New Roman"/>
              </a:rPr>
              <a:t>DATA VISUALIZATION</a:t>
            </a:r>
          </a:p>
          <a:p>
            <a:pPr algn="just">
              <a:lnSpc>
                <a:spcPts val="1500"/>
              </a:lnSpc>
            </a:pPr>
          </a:p>
          <a:p>
            <a:pPr algn="just">
              <a:lnSpc>
                <a:spcPts val="4200"/>
              </a:lnSpc>
            </a:pPr>
            <a:r>
              <a:rPr lang="en-US" sz="2800">
                <a:solidFill>
                  <a:srgbClr val="000000"/>
                </a:solidFill>
                <a:latin typeface="Times New Roman Bold"/>
              </a:rPr>
              <a:t>Univariate data: </a:t>
            </a:r>
            <a:r>
              <a:rPr lang="en-US" sz="2800">
                <a:solidFill>
                  <a:srgbClr val="000000"/>
                </a:solidFill>
                <a:latin typeface="Times New Roman"/>
              </a:rPr>
              <a:t>Univariate data consists of only one variable. The information deals with only one quantity that changes.</a:t>
            </a:r>
          </a:p>
          <a:p>
            <a:pPr algn="just" marL="604531" indent="-302265" lvl="1">
              <a:lnSpc>
                <a:spcPts val="4200"/>
              </a:lnSpc>
              <a:buFont typeface="Arial"/>
              <a:buChar char="•"/>
            </a:pPr>
            <a:r>
              <a:rPr lang="en-US" sz="2800">
                <a:solidFill>
                  <a:srgbClr val="000000"/>
                </a:solidFill>
                <a:latin typeface="Times New Roman"/>
              </a:rPr>
              <a:t>Categorical    </a:t>
            </a:r>
          </a:p>
          <a:p>
            <a:pPr algn="just" marL="604531" indent="-302265" lvl="1">
              <a:lnSpc>
                <a:spcPts val="4200"/>
              </a:lnSpc>
              <a:buFont typeface="Arial"/>
              <a:buChar char="•"/>
            </a:pPr>
            <a:r>
              <a:rPr lang="en-US" sz="2800">
                <a:solidFill>
                  <a:srgbClr val="000000"/>
                </a:solidFill>
                <a:latin typeface="Times New Roman"/>
              </a:rPr>
              <a:t>Numerical </a:t>
            </a:r>
          </a:p>
          <a:p>
            <a:pPr algn="just">
              <a:lnSpc>
                <a:spcPts val="4200"/>
              </a:lnSpc>
            </a:pPr>
            <a:r>
              <a:rPr lang="en-US" sz="2800">
                <a:solidFill>
                  <a:srgbClr val="000000"/>
                </a:solidFill>
                <a:latin typeface="Times New Roman Bold"/>
              </a:rPr>
              <a:t>Bivariate Analysis</a:t>
            </a:r>
            <a:r>
              <a:rPr lang="en-US" sz="2800">
                <a:solidFill>
                  <a:srgbClr val="000000"/>
                </a:solidFill>
                <a:latin typeface="Times New Roman"/>
              </a:rPr>
              <a:t>: Bivariate data involves two different variable. The analysis is done to find out the relationship among the two variables. </a:t>
            </a:r>
          </a:p>
          <a:p>
            <a:pPr algn="just" marL="604531" indent="-302265" lvl="1">
              <a:lnSpc>
                <a:spcPts val="4200"/>
              </a:lnSpc>
              <a:buFont typeface="Arial"/>
              <a:buChar char="•"/>
            </a:pPr>
            <a:r>
              <a:rPr lang="en-US" sz="2800">
                <a:solidFill>
                  <a:srgbClr val="000000"/>
                </a:solidFill>
                <a:latin typeface="Times New Roman"/>
              </a:rPr>
              <a:t>Categorical and Categorical </a:t>
            </a:r>
          </a:p>
          <a:p>
            <a:pPr algn="just" marL="604531" indent="-302265" lvl="1">
              <a:lnSpc>
                <a:spcPts val="4200"/>
              </a:lnSpc>
              <a:buFont typeface="Arial"/>
              <a:buChar char="•"/>
            </a:pPr>
            <a:r>
              <a:rPr lang="en-US" sz="2800">
                <a:solidFill>
                  <a:srgbClr val="000000"/>
                </a:solidFill>
                <a:latin typeface="Times New Roman"/>
              </a:rPr>
              <a:t>Categorical and numerical </a:t>
            </a:r>
          </a:p>
          <a:p>
            <a:pPr algn="just" marL="604531" indent="-302265" lvl="1">
              <a:lnSpc>
                <a:spcPts val="4200"/>
              </a:lnSpc>
              <a:buFont typeface="Arial"/>
              <a:buChar char="•"/>
            </a:pPr>
            <a:r>
              <a:rPr lang="en-US" sz="2800">
                <a:solidFill>
                  <a:srgbClr val="000000"/>
                </a:solidFill>
                <a:latin typeface="Times New Roman"/>
              </a:rPr>
              <a:t>Numerical and numerical  </a:t>
            </a:r>
          </a:p>
          <a:p>
            <a:pPr algn="just">
              <a:lnSpc>
                <a:spcPts val="4200"/>
              </a:lnSpc>
            </a:pPr>
            <a:r>
              <a:rPr lang="en-US" sz="2800">
                <a:solidFill>
                  <a:srgbClr val="000000"/>
                </a:solidFill>
                <a:latin typeface="Times New Roman Bold"/>
              </a:rPr>
              <a:t>MultiVariate analysis: </a:t>
            </a:r>
            <a:r>
              <a:rPr lang="en-US" sz="2800">
                <a:solidFill>
                  <a:srgbClr val="000000"/>
                </a:solidFill>
                <a:latin typeface="Times New Roman"/>
              </a:rPr>
              <a:t>Multivariate analysis have required when more than two variables have to be analysed simultaneously. </a:t>
            </a:r>
          </a:p>
          <a:p>
            <a:pPr algn="just" marL="604531" indent="-302265" lvl="1">
              <a:lnSpc>
                <a:spcPts val="4200"/>
              </a:lnSpc>
              <a:buFont typeface="Arial"/>
              <a:buChar char="•"/>
            </a:pPr>
            <a:r>
              <a:rPr lang="en-US" sz="2800">
                <a:solidFill>
                  <a:srgbClr val="000000"/>
                </a:solidFill>
                <a:latin typeface="Times New Roman"/>
              </a:rPr>
              <a:t>Two Categorical and one Numerical </a:t>
            </a:r>
          </a:p>
          <a:p>
            <a:pPr algn="just" marL="604531" indent="-302265" lvl="1">
              <a:lnSpc>
                <a:spcPts val="4200"/>
              </a:lnSpc>
              <a:buFont typeface="Arial"/>
              <a:buChar char="•"/>
            </a:pPr>
            <a:r>
              <a:rPr lang="en-US" sz="2800">
                <a:solidFill>
                  <a:srgbClr val="000000"/>
                </a:solidFill>
                <a:latin typeface="Times New Roman"/>
              </a:rPr>
              <a:t>Two Numerical and one Categorical </a:t>
            </a:r>
          </a:p>
          <a:p>
            <a:pPr algn="just" marL="604531" indent="-302265" lvl="1">
              <a:lnSpc>
                <a:spcPts val="4200"/>
              </a:lnSpc>
              <a:buFont typeface="Arial"/>
              <a:buChar char="•"/>
            </a:pPr>
            <a:r>
              <a:rPr lang="en-US" sz="2800">
                <a:solidFill>
                  <a:srgbClr val="000000"/>
                </a:solidFill>
                <a:latin typeface="Times New Roman"/>
              </a:rPr>
              <a:t>Three or more Numerical</a:t>
            </a:r>
          </a:p>
        </p:txBody>
      </p:sp>
      <p:sp>
        <p:nvSpPr>
          <p:cNvPr name="Freeform 3" id="3"/>
          <p:cNvSpPr/>
          <p:nvPr/>
        </p:nvSpPr>
        <p:spPr>
          <a:xfrm flipH="false" flipV="false" rot="0">
            <a:off x="14463533" y="9488981"/>
            <a:ext cx="3824467" cy="798019"/>
          </a:xfrm>
          <a:custGeom>
            <a:avLst/>
            <a:gdLst/>
            <a:ahLst/>
            <a:cxnLst/>
            <a:rect r="r" b="b" t="t" l="l"/>
            <a:pathLst>
              <a:path h="798019" w="3824467">
                <a:moveTo>
                  <a:pt x="0" y="0"/>
                </a:moveTo>
                <a:lnTo>
                  <a:pt x="3824467" y="0"/>
                </a:lnTo>
                <a:lnTo>
                  <a:pt x="3824467" y="798019"/>
                </a:lnTo>
                <a:lnTo>
                  <a:pt x="0" y="798019"/>
                </a:lnTo>
                <a:lnTo>
                  <a:pt x="0" y="0"/>
                </a:lnTo>
                <a:close/>
              </a:path>
            </a:pathLst>
          </a:custGeom>
          <a:blipFill>
            <a:blip r:embed="rId2"/>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87361" y="1416985"/>
            <a:ext cx="12313278" cy="6990673"/>
          </a:xfrm>
          <a:custGeom>
            <a:avLst/>
            <a:gdLst/>
            <a:ahLst/>
            <a:cxnLst/>
            <a:rect r="r" b="b" t="t" l="l"/>
            <a:pathLst>
              <a:path h="6990673" w="12313278">
                <a:moveTo>
                  <a:pt x="0" y="0"/>
                </a:moveTo>
                <a:lnTo>
                  <a:pt x="12313278" y="0"/>
                </a:lnTo>
                <a:lnTo>
                  <a:pt x="12313278" y="6990674"/>
                </a:lnTo>
                <a:lnTo>
                  <a:pt x="0" y="6990674"/>
                </a:lnTo>
                <a:lnTo>
                  <a:pt x="0" y="0"/>
                </a:lnTo>
                <a:close/>
              </a:path>
            </a:pathLst>
          </a:custGeom>
          <a:blipFill>
            <a:blip r:embed="rId2"/>
            <a:stretch>
              <a:fillRect l="-9856" t="0" r="0" b="-3531"/>
            </a:stretch>
          </a:blipFill>
        </p:spPr>
      </p:sp>
      <p:sp>
        <p:nvSpPr>
          <p:cNvPr name="TextBox 3" id="3"/>
          <p:cNvSpPr txBox="true"/>
          <p:nvPr/>
        </p:nvSpPr>
        <p:spPr>
          <a:xfrm rot="0">
            <a:off x="6036498" y="500680"/>
            <a:ext cx="6573664" cy="798195"/>
          </a:xfrm>
          <a:prstGeom prst="rect">
            <a:avLst/>
          </a:prstGeom>
        </p:spPr>
        <p:txBody>
          <a:bodyPr anchor="t" rtlCol="false" tIns="0" lIns="0" bIns="0" rIns="0">
            <a:spAutoFit/>
          </a:bodyPr>
          <a:lstStyle/>
          <a:p>
            <a:pPr algn="ctr">
              <a:lnSpc>
                <a:spcPts val="5880"/>
              </a:lnSpc>
              <a:spcBef>
                <a:spcPct val="0"/>
              </a:spcBef>
            </a:pPr>
            <a:r>
              <a:rPr lang="en-US" sz="4200" u="sng">
                <a:solidFill>
                  <a:srgbClr val="C00000"/>
                </a:solidFill>
                <a:latin typeface="Times New Roman"/>
              </a:rPr>
              <a:t>UNIVARIATE ANALYSIS</a:t>
            </a:r>
          </a:p>
        </p:txBody>
      </p:sp>
      <p:sp>
        <p:nvSpPr>
          <p:cNvPr name="TextBox 4" id="4"/>
          <p:cNvSpPr txBox="true"/>
          <p:nvPr/>
        </p:nvSpPr>
        <p:spPr>
          <a:xfrm rot="0">
            <a:off x="803552" y="8321934"/>
            <a:ext cx="16680896" cy="1033780"/>
          </a:xfrm>
          <a:prstGeom prst="rect">
            <a:avLst/>
          </a:prstGeom>
        </p:spPr>
        <p:txBody>
          <a:bodyPr anchor="t" rtlCol="false" tIns="0" lIns="0" bIns="0" rIns="0">
            <a:spAutoFit/>
          </a:bodyPr>
          <a:lstStyle/>
          <a:p>
            <a:pPr algn="just" marL="604523" indent="-302261" lvl="1">
              <a:lnSpc>
                <a:spcPts val="3920"/>
              </a:lnSpc>
              <a:buFont typeface="Arial"/>
              <a:buChar char="•"/>
            </a:pPr>
            <a:r>
              <a:rPr lang="en-US" sz="2800">
                <a:solidFill>
                  <a:srgbClr val="000000"/>
                </a:solidFill>
                <a:latin typeface="Times New Roman"/>
              </a:rPr>
              <a:t>The graph shows a consistent increase in the number of U.S. companies founded over time.</a:t>
            </a:r>
          </a:p>
          <a:p>
            <a:pPr algn="just" marL="604523" indent="-302261" lvl="1">
              <a:lnSpc>
                <a:spcPts val="3920"/>
              </a:lnSpc>
              <a:buFont typeface="Arial"/>
              <a:buChar char="•"/>
            </a:pPr>
            <a:r>
              <a:rPr lang="en-US" sz="2800">
                <a:solidFill>
                  <a:srgbClr val="000000"/>
                </a:solidFill>
                <a:latin typeface="Times New Roman"/>
              </a:rPr>
              <a:t>The peak founding year is 2000, suggesting a significant surge in entrepreneurial activity.</a:t>
            </a:r>
          </a:p>
        </p:txBody>
      </p:sp>
      <p:sp>
        <p:nvSpPr>
          <p:cNvPr name="TextBox 5" id="5"/>
          <p:cNvSpPr txBox="true"/>
          <p:nvPr/>
        </p:nvSpPr>
        <p:spPr>
          <a:xfrm rot="0">
            <a:off x="4450229" y="2320891"/>
            <a:ext cx="3245718"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HISTOGRAM</a:t>
            </a:r>
          </a:p>
        </p:txBody>
      </p:sp>
      <p:sp>
        <p:nvSpPr>
          <p:cNvPr name="Freeform 6" id="6"/>
          <p:cNvSpPr/>
          <p:nvPr/>
        </p:nvSpPr>
        <p:spPr>
          <a:xfrm flipH="false" flipV="false" rot="0">
            <a:off x="14515105" y="9426833"/>
            <a:ext cx="3772895" cy="787258"/>
          </a:xfrm>
          <a:custGeom>
            <a:avLst/>
            <a:gdLst/>
            <a:ahLst/>
            <a:cxnLst/>
            <a:rect r="r" b="b" t="t" l="l"/>
            <a:pathLst>
              <a:path h="787258" w="3772895">
                <a:moveTo>
                  <a:pt x="0" y="0"/>
                </a:moveTo>
                <a:lnTo>
                  <a:pt x="3772895" y="0"/>
                </a:lnTo>
                <a:lnTo>
                  <a:pt x="3772895" y="787258"/>
                </a:lnTo>
                <a:lnTo>
                  <a:pt x="0" y="787258"/>
                </a:lnTo>
                <a:lnTo>
                  <a:pt x="0" y="0"/>
                </a:lnTo>
                <a:close/>
              </a:path>
            </a:pathLst>
          </a:custGeom>
          <a:blipFill>
            <a:blip r:embed="rId3"/>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487777" y="373762"/>
            <a:ext cx="13312445" cy="8461300"/>
          </a:xfrm>
          <a:custGeom>
            <a:avLst/>
            <a:gdLst/>
            <a:ahLst/>
            <a:cxnLst/>
            <a:rect r="r" b="b" t="t" l="l"/>
            <a:pathLst>
              <a:path h="8461300" w="13312445">
                <a:moveTo>
                  <a:pt x="0" y="0"/>
                </a:moveTo>
                <a:lnTo>
                  <a:pt x="13312446" y="0"/>
                </a:lnTo>
                <a:lnTo>
                  <a:pt x="13312446" y="8461300"/>
                </a:lnTo>
                <a:lnTo>
                  <a:pt x="0" y="8461300"/>
                </a:lnTo>
                <a:lnTo>
                  <a:pt x="0" y="0"/>
                </a:lnTo>
                <a:close/>
              </a:path>
            </a:pathLst>
          </a:custGeom>
          <a:blipFill>
            <a:blip r:embed="rId3"/>
            <a:stretch>
              <a:fillRect l="0" t="0" r="0" b="0"/>
            </a:stretch>
          </a:blipFill>
        </p:spPr>
      </p:sp>
      <p:sp>
        <p:nvSpPr>
          <p:cNvPr name="TextBox 3" id="3"/>
          <p:cNvSpPr txBox="true"/>
          <p:nvPr/>
        </p:nvSpPr>
        <p:spPr>
          <a:xfrm rot="0">
            <a:off x="708868" y="7958762"/>
            <a:ext cx="16870264" cy="1529080"/>
          </a:xfrm>
          <a:prstGeom prst="rect">
            <a:avLst/>
          </a:prstGeom>
        </p:spPr>
        <p:txBody>
          <a:bodyPr anchor="t" rtlCol="false" tIns="0" lIns="0" bIns="0" rIns="0">
            <a:spAutoFit/>
          </a:bodyPr>
          <a:lstStyle/>
          <a:p>
            <a:pPr algn="just">
              <a:lnSpc>
                <a:spcPts val="3920"/>
              </a:lnSpc>
            </a:pPr>
          </a:p>
          <a:p>
            <a:pPr algn="just" marL="604523" indent="-302261" lvl="1">
              <a:lnSpc>
                <a:spcPts val="3920"/>
              </a:lnSpc>
              <a:buFont typeface="Arial"/>
              <a:buChar char="•"/>
            </a:pPr>
            <a:r>
              <a:rPr lang="en-US" sz="2800">
                <a:solidFill>
                  <a:srgbClr val="000000"/>
                </a:solidFill>
                <a:latin typeface="Times New Roman"/>
              </a:rPr>
              <a:t>A decline in company founding is observed since 2007, signaling a potential shift in entrepreneurial dynamics.</a:t>
            </a:r>
          </a:p>
        </p:txBody>
      </p:sp>
      <p:sp>
        <p:nvSpPr>
          <p:cNvPr name="Freeform 4" id="4"/>
          <p:cNvSpPr/>
          <p:nvPr/>
        </p:nvSpPr>
        <p:spPr>
          <a:xfrm flipH="false" flipV="false" rot="0">
            <a:off x="14486315" y="9493735"/>
            <a:ext cx="3801685" cy="793265"/>
          </a:xfrm>
          <a:custGeom>
            <a:avLst/>
            <a:gdLst/>
            <a:ahLst/>
            <a:cxnLst/>
            <a:rect r="r" b="b" t="t" l="l"/>
            <a:pathLst>
              <a:path h="793265" w="3801685">
                <a:moveTo>
                  <a:pt x="0" y="0"/>
                </a:moveTo>
                <a:lnTo>
                  <a:pt x="3801685" y="0"/>
                </a:lnTo>
                <a:lnTo>
                  <a:pt x="3801685" y="793265"/>
                </a:lnTo>
                <a:lnTo>
                  <a:pt x="0" y="793265"/>
                </a:lnTo>
                <a:lnTo>
                  <a:pt x="0" y="0"/>
                </a:lnTo>
                <a:close/>
              </a:path>
            </a:pathLst>
          </a:custGeom>
          <a:blipFill>
            <a:blip r:embed="rId4"/>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99248" y="1181100"/>
            <a:ext cx="12351909" cy="8785248"/>
          </a:xfrm>
          <a:custGeom>
            <a:avLst/>
            <a:gdLst/>
            <a:ahLst/>
            <a:cxnLst/>
            <a:rect r="r" b="b" t="t" l="l"/>
            <a:pathLst>
              <a:path h="8785248" w="12351909">
                <a:moveTo>
                  <a:pt x="0" y="0"/>
                </a:moveTo>
                <a:lnTo>
                  <a:pt x="12351909" y="0"/>
                </a:lnTo>
                <a:lnTo>
                  <a:pt x="12351909" y="8785248"/>
                </a:lnTo>
                <a:lnTo>
                  <a:pt x="0" y="8785248"/>
                </a:lnTo>
                <a:lnTo>
                  <a:pt x="0" y="0"/>
                </a:lnTo>
                <a:close/>
              </a:path>
            </a:pathLst>
          </a:custGeom>
          <a:blipFill>
            <a:blip r:embed="rId2"/>
            <a:stretch>
              <a:fillRect l="0" t="0" r="0" b="0"/>
            </a:stretch>
          </a:blipFill>
        </p:spPr>
      </p:sp>
      <p:sp>
        <p:nvSpPr>
          <p:cNvPr name="TextBox 3" id="3"/>
          <p:cNvSpPr txBox="true"/>
          <p:nvPr/>
        </p:nvSpPr>
        <p:spPr>
          <a:xfrm rot="0">
            <a:off x="12593247" y="1670838"/>
            <a:ext cx="4980153" cy="6496367"/>
          </a:xfrm>
          <a:prstGeom prst="rect">
            <a:avLst/>
          </a:prstGeom>
        </p:spPr>
        <p:txBody>
          <a:bodyPr anchor="t" rtlCol="false" tIns="0" lIns="0" bIns="0" rIns="0">
            <a:spAutoFit/>
          </a:bodyPr>
          <a:lstStyle/>
          <a:p>
            <a:pPr marL="604523" indent="-302261" lvl="1">
              <a:lnSpc>
                <a:spcPts val="3920"/>
              </a:lnSpc>
              <a:buFont typeface="Arial"/>
              <a:buChar char="•"/>
            </a:pPr>
            <a:r>
              <a:rPr lang="en-US" sz="2800">
                <a:solidFill>
                  <a:srgbClr val="000000"/>
                </a:solidFill>
                <a:latin typeface="Times New Roman Semi-Bold"/>
              </a:rPr>
              <a:t>Overall Growth:</a:t>
            </a:r>
            <a:r>
              <a:rPr lang="en-US" sz="2800">
                <a:solidFill>
                  <a:srgbClr val="000000"/>
                </a:solidFill>
                <a:latin typeface="Times New Roman"/>
              </a:rPr>
              <a:t> Companies across all sectors are increasing, indicating a growing economy.</a:t>
            </a:r>
          </a:p>
          <a:p>
            <a:pPr marL="604523" indent="-302261" lvl="1">
              <a:lnSpc>
                <a:spcPts val="3920"/>
              </a:lnSpc>
              <a:buFont typeface="Arial"/>
              <a:buChar char="•"/>
            </a:pPr>
            <a:r>
              <a:rPr lang="en-US" sz="2800">
                <a:solidFill>
                  <a:srgbClr val="000000"/>
                </a:solidFill>
                <a:latin typeface="Times New Roman Semi-Bold"/>
              </a:rPr>
              <a:t>Sector Leaders:</a:t>
            </a:r>
            <a:r>
              <a:rPr lang="en-US" sz="2800">
                <a:solidFill>
                  <a:srgbClr val="000000"/>
                </a:solidFill>
                <a:latin typeface="Times New Roman"/>
              </a:rPr>
              <a:t> Healthcare, information technology, and financials are leading sectors.</a:t>
            </a:r>
          </a:p>
          <a:p>
            <a:pPr marL="604523" indent="-302261" lvl="1">
              <a:lnSpc>
                <a:spcPts val="3920"/>
              </a:lnSpc>
              <a:buFont typeface="Arial"/>
              <a:buChar char="•"/>
            </a:pPr>
            <a:r>
              <a:rPr lang="en-US" sz="2800">
                <a:solidFill>
                  <a:srgbClr val="000000"/>
                </a:solidFill>
                <a:latin typeface="Times New Roman Semi-Bold"/>
              </a:rPr>
              <a:t>Smaller Sectors:</a:t>
            </a:r>
            <a:r>
              <a:rPr lang="en-US" sz="2800">
                <a:solidFill>
                  <a:srgbClr val="000000"/>
                </a:solidFill>
                <a:latin typeface="Times New Roman"/>
              </a:rPr>
              <a:t> Consumer staples and energy have fewer companies, possibly facing challenges or being more mature.</a:t>
            </a:r>
          </a:p>
        </p:txBody>
      </p:sp>
      <p:sp>
        <p:nvSpPr>
          <p:cNvPr name="TextBox 4" id="4"/>
          <p:cNvSpPr txBox="true"/>
          <p:nvPr/>
        </p:nvSpPr>
        <p:spPr>
          <a:xfrm rot="0">
            <a:off x="5314124" y="289561"/>
            <a:ext cx="3349228"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COUNT PLOT</a:t>
            </a:r>
          </a:p>
        </p:txBody>
      </p:sp>
      <p:sp>
        <p:nvSpPr>
          <p:cNvPr name="Freeform 5" id="5"/>
          <p:cNvSpPr/>
          <p:nvPr/>
        </p:nvSpPr>
        <p:spPr>
          <a:xfrm flipH="false" flipV="false" rot="0">
            <a:off x="14474301" y="9491228"/>
            <a:ext cx="3813699" cy="795772"/>
          </a:xfrm>
          <a:custGeom>
            <a:avLst/>
            <a:gdLst/>
            <a:ahLst/>
            <a:cxnLst/>
            <a:rect r="r" b="b" t="t" l="l"/>
            <a:pathLst>
              <a:path h="795772" w="3813699">
                <a:moveTo>
                  <a:pt x="0" y="0"/>
                </a:moveTo>
                <a:lnTo>
                  <a:pt x="3813699" y="0"/>
                </a:lnTo>
                <a:lnTo>
                  <a:pt x="3813699" y="795772"/>
                </a:lnTo>
                <a:lnTo>
                  <a:pt x="0" y="795772"/>
                </a:lnTo>
                <a:lnTo>
                  <a:pt x="0" y="0"/>
                </a:lnTo>
                <a:close/>
              </a:path>
            </a:pathLst>
          </a:custGeom>
          <a:blipFill>
            <a:blip r:embed="rId3"/>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592562" y="0"/>
            <a:ext cx="11102877" cy="10287000"/>
          </a:xfrm>
          <a:custGeom>
            <a:avLst/>
            <a:gdLst/>
            <a:ahLst/>
            <a:cxnLst/>
            <a:rect r="r" b="b" t="t" l="l"/>
            <a:pathLst>
              <a:path h="10287000" w="11102877">
                <a:moveTo>
                  <a:pt x="0" y="0"/>
                </a:moveTo>
                <a:lnTo>
                  <a:pt x="11102876" y="0"/>
                </a:lnTo>
                <a:lnTo>
                  <a:pt x="11102876" y="10287000"/>
                </a:lnTo>
                <a:lnTo>
                  <a:pt x="0" y="10287000"/>
                </a:lnTo>
                <a:lnTo>
                  <a:pt x="0" y="0"/>
                </a:lnTo>
                <a:close/>
              </a:path>
            </a:pathLst>
          </a:custGeom>
          <a:blipFill>
            <a:blip r:embed="rId3"/>
            <a:stretch>
              <a:fillRect l="0" t="-1534" r="0" b="0"/>
            </a:stretch>
          </a:blipFill>
        </p:spPr>
      </p:sp>
      <p:sp>
        <p:nvSpPr>
          <p:cNvPr name="Freeform 3" id="3"/>
          <p:cNvSpPr/>
          <p:nvPr/>
        </p:nvSpPr>
        <p:spPr>
          <a:xfrm flipH="false" flipV="false" rot="0">
            <a:off x="14583477" y="9514009"/>
            <a:ext cx="3704523" cy="772991"/>
          </a:xfrm>
          <a:custGeom>
            <a:avLst/>
            <a:gdLst/>
            <a:ahLst/>
            <a:cxnLst/>
            <a:rect r="r" b="b" t="t" l="l"/>
            <a:pathLst>
              <a:path h="772991" w="3704523">
                <a:moveTo>
                  <a:pt x="0" y="0"/>
                </a:moveTo>
                <a:lnTo>
                  <a:pt x="3704523" y="0"/>
                </a:lnTo>
                <a:lnTo>
                  <a:pt x="3704523" y="772991"/>
                </a:lnTo>
                <a:lnTo>
                  <a:pt x="0" y="772991"/>
                </a:lnTo>
                <a:lnTo>
                  <a:pt x="0" y="0"/>
                </a:lnTo>
                <a:close/>
              </a:path>
            </a:pathLst>
          </a:custGeom>
          <a:blipFill>
            <a:blip r:embed="rId4"/>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42545" y="759505"/>
            <a:ext cx="17802909" cy="6973490"/>
          </a:xfrm>
          <a:custGeom>
            <a:avLst/>
            <a:gdLst/>
            <a:ahLst/>
            <a:cxnLst/>
            <a:rect r="r" b="b" t="t" l="l"/>
            <a:pathLst>
              <a:path h="6973490" w="17802909">
                <a:moveTo>
                  <a:pt x="0" y="0"/>
                </a:moveTo>
                <a:lnTo>
                  <a:pt x="17802910" y="0"/>
                </a:lnTo>
                <a:lnTo>
                  <a:pt x="17802910" y="6973490"/>
                </a:lnTo>
                <a:lnTo>
                  <a:pt x="0" y="6973490"/>
                </a:lnTo>
                <a:lnTo>
                  <a:pt x="0" y="0"/>
                </a:lnTo>
                <a:close/>
              </a:path>
            </a:pathLst>
          </a:custGeom>
          <a:blipFill>
            <a:blip r:embed="rId2"/>
            <a:stretch>
              <a:fillRect l="0" t="0" r="0" b="0"/>
            </a:stretch>
          </a:blipFill>
        </p:spPr>
      </p:sp>
      <p:sp>
        <p:nvSpPr>
          <p:cNvPr name="TextBox 3" id="3"/>
          <p:cNvSpPr txBox="true"/>
          <p:nvPr/>
        </p:nvSpPr>
        <p:spPr>
          <a:xfrm rot="0">
            <a:off x="7531298" y="8126135"/>
            <a:ext cx="3225403"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COUNTPLOT</a:t>
            </a:r>
          </a:p>
        </p:txBody>
      </p:sp>
      <p:sp>
        <p:nvSpPr>
          <p:cNvPr name="Freeform 4" id="4"/>
          <p:cNvSpPr/>
          <p:nvPr/>
        </p:nvSpPr>
        <p:spPr>
          <a:xfrm flipH="false" flipV="false" rot="0">
            <a:off x="14474301" y="9491228"/>
            <a:ext cx="3813699" cy="795772"/>
          </a:xfrm>
          <a:custGeom>
            <a:avLst/>
            <a:gdLst/>
            <a:ahLst/>
            <a:cxnLst/>
            <a:rect r="r" b="b" t="t" l="l"/>
            <a:pathLst>
              <a:path h="795772" w="3813699">
                <a:moveTo>
                  <a:pt x="0" y="0"/>
                </a:moveTo>
                <a:lnTo>
                  <a:pt x="3813699" y="0"/>
                </a:lnTo>
                <a:lnTo>
                  <a:pt x="3813699" y="795772"/>
                </a:lnTo>
                <a:lnTo>
                  <a:pt x="0" y="795772"/>
                </a:lnTo>
                <a:lnTo>
                  <a:pt x="0" y="0"/>
                </a:lnTo>
                <a:close/>
              </a:path>
            </a:pathLst>
          </a:custGeom>
          <a:blipFill>
            <a:blip r:embed="rId3"/>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29335" y="595454"/>
            <a:ext cx="15029329" cy="9096092"/>
          </a:xfrm>
          <a:custGeom>
            <a:avLst/>
            <a:gdLst/>
            <a:ahLst/>
            <a:cxnLst/>
            <a:rect r="r" b="b" t="t" l="l"/>
            <a:pathLst>
              <a:path h="9096092" w="15029329">
                <a:moveTo>
                  <a:pt x="0" y="0"/>
                </a:moveTo>
                <a:lnTo>
                  <a:pt x="15029330" y="0"/>
                </a:lnTo>
                <a:lnTo>
                  <a:pt x="15029330" y="9096092"/>
                </a:lnTo>
                <a:lnTo>
                  <a:pt x="0" y="9096092"/>
                </a:lnTo>
                <a:lnTo>
                  <a:pt x="0" y="0"/>
                </a:lnTo>
                <a:close/>
              </a:path>
            </a:pathLst>
          </a:custGeom>
          <a:blipFill>
            <a:blip r:embed="rId2"/>
            <a:stretch>
              <a:fillRect l="0" t="0" r="0" b="0"/>
            </a:stretch>
          </a:blipFill>
        </p:spPr>
      </p:sp>
      <p:sp>
        <p:nvSpPr>
          <p:cNvPr name="Freeform 3" id="3"/>
          <p:cNvSpPr/>
          <p:nvPr/>
        </p:nvSpPr>
        <p:spPr>
          <a:xfrm flipH="false" flipV="false" rot="0">
            <a:off x="14486315" y="9493735"/>
            <a:ext cx="3801685" cy="793265"/>
          </a:xfrm>
          <a:custGeom>
            <a:avLst/>
            <a:gdLst/>
            <a:ahLst/>
            <a:cxnLst/>
            <a:rect r="r" b="b" t="t" l="l"/>
            <a:pathLst>
              <a:path h="793265" w="3801685">
                <a:moveTo>
                  <a:pt x="0" y="0"/>
                </a:moveTo>
                <a:lnTo>
                  <a:pt x="3801685" y="0"/>
                </a:lnTo>
                <a:lnTo>
                  <a:pt x="3801685" y="793265"/>
                </a:lnTo>
                <a:lnTo>
                  <a:pt x="0" y="793265"/>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481555" y="9439930"/>
            <a:ext cx="3806445" cy="794258"/>
          </a:xfrm>
          <a:custGeom>
            <a:avLst/>
            <a:gdLst/>
            <a:ahLst/>
            <a:cxnLst/>
            <a:rect r="r" b="b" t="t" l="l"/>
            <a:pathLst>
              <a:path h="794258" w="3806445">
                <a:moveTo>
                  <a:pt x="0" y="0"/>
                </a:moveTo>
                <a:lnTo>
                  <a:pt x="3806445" y="0"/>
                </a:lnTo>
                <a:lnTo>
                  <a:pt x="3806445" y="794259"/>
                </a:lnTo>
                <a:lnTo>
                  <a:pt x="0" y="794259"/>
                </a:lnTo>
                <a:lnTo>
                  <a:pt x="0" y="0"/>
                </a:lnTo>
                <a:close/>
              </a:path>
            </a:pathLst>
          </a:custGeom>
          <a:blipFill>
            <a:blip r:embed="rId3"/>
            <a:stretch>
              <a:fillRect l="0" t="0" r="0" b="0"/>
            </a:stretch>
          </a:blipFill>
        </p:spPr>
      </p:sp>
      <p:sp>
        <p:nvSpPr>
          <p:cNvPr name="TextBox 3" id="3"/>
          <p:cNvSpPr txBox="true"/>
          <p:nvPr/>
        </p:nvSpPr>
        <p:spPr>
          <a:xfrm rot="0">
            <a:off x="7341089" y="674560"/>
            <a:ext cx="3605821" cy="717804"/>
          </a:xfrm>
          <a:prstGeom prst="rect">
            <a:avLst/>
          </a:prstGeom>
        </p:spPr>
        <p:txBody>
          <a:bodyPr anchor="t" rtlCol="false" tIns="0" lIns="0" bIns="0" rIns="0">
            <a:spAutoFit/>
          </a:bodyPr>
          <a:lstStyle/>
          <a:p>
            <a:pPr algn="ctr">
              <a:lnSpc>
                <a:spcPts val="4608"/>
              </a:lnSpc>
            </a:pPr>
            <a:r>
              <a:rPr lang="en-US" sz="4800" u="sng">
                <a:solidFill>
                  <a:srgbClr val="C00000"/>
                </a:solidFill>
                <a:latin typeface="Times New Roman"/>
              </a:rPr>
              <a:t>ABOUT ME</a:t>
            </a:r>
          </a:p>
        </p:txBody>
      </p:sp>
      <p:sp>
        <p:nvSpPr>
          <p:cNvPr name="TextBox 4" id="4"/>
          <p:cNvSpPr txBox="true"/>
          <p:nvPr/>
        </p:nvSpPr>
        <p:spPr>
          <a:xfrm rot="0">
            <a:off x="1039078" y="3172962"/>
            <a:ext cx="16220222" cy="5370195"/>
          </a:xfrm>
          <a:prstGeom prst="rect">
            <a:avLst/>
          </a:prstGeom>
        </p:spPr>
        <p:txBody>
          <a:bodyPr anchor="t" rtlCol="false" tIns="0" lIns="0" bIns="0" rIns="0">
            <a:spAutoFit/>
          </a:bodyPr>
          <a:lstStyle/>
          <a:p>
            <a:pPr algn="just">
              <a:lnSpc>
                <a:spcPts val="4200"/>
              </a:lnSpc>
            </a:pPr>
            <a:r>
              <a:rPr lang="en-US" sz="2800" spc="14">
                <a:solidFill>
                  <a:srgbClr val="000000"/>
                </a:solidFill>
                <a:latin typeface="Times New Roman Bold"/>
              </a:rPr>
              <a:t>Background:</a:t>
            </a:r>
            <a:r>
              <a:rPr lang="en-US" sz="2800" spc="14">
                <a:solidFill>
                  <a:srgbClr val="000000"/>
                </a:solidFill>
                <a:latin typeface="Times New Roman"/>
              </a:rPr>
              <a:t> I hold a recent B.Tech degree in Computer Science and have a keen interest in data analytics, software development, and cloud engineering.</a:t>
            </a:r>
          </a:p>
          <a:p>
            <a:pPr algn="just">
              <a:lnSpc>
                <a:spcPts val="4200"/>
              </a:lnSpc>
            </a:pPr>
          </a:p>
          <a:p>
            <a:pPr algn="just">
              <a:lnSpc>
                <a:spcPts val="4200"/>
              </a:lnSpc>
            </a:pPr>
            <a:r>
              <a:rPr lang="en-US" sz="2800" spc="14">
                <a:solidFill>
                  <a:srgbClr val="000000"/>
                </a:solidFill>
                <a:latin typeface="Times New Roman Bold"/>
              </a:rPr>
              <a:t>Why Data Science: </a:t>
            </a:r>
            <a:r>
              <a:rPr lang="en-US" sz="2800" spc="14">
                <a:solidFill>
                  <a:srgbClr val="000000"/>
                </a:solidFill>
                <a:latin typeface="Times New Roman"/>
              </a:rPr>
              <a:t>I am passionate about learning Data Science to explore its vast domain and leverage my skills in areas such as cloud engineering, data analytics, and software development. Specifically, I am excited about contributing to cutting-edge projects in these fields.</a:t>
            </a:r>
          </a:p>
          <a:p>
            <a:pPr algn="just">
              <a:lnSpc>
                <a:spcPts val="4200"/>
              </a:lnSpc>
            </a:pPr>
          </a:p>
          <a:p>
            <a:pPr algn="just">
              <a:lnSpc>
                <a:spcPts val="4200"/>
              </a:lnSpc>
            </a:pPr>
            <a:r>
              <a:rPr lang="en-US" sz="2800" spc="14">
                <a:solidFill>
                  <a:srgbClr val="000000"/>
                </a:solidFill>
                <a:latin typeface="Times New Roman Bold"/>
              </a:rPr>
              <a:t>Work Experience:</a:t>
            </a:r>
            <a:r>
              <a:rPr lang="en-US" sz="2800" spc="14">
                <a:solidFill>
                  <a:srgbClr val="000000"/>
                </a:solidFill>
                <a:latin typeface="Times New Roman"/>
              </a:rPr>
              <a:t> I am a recent graduate and currently do not have work experience. However, I have joined Innomatics Research Labs to gain practical exposure to data science and further my career in this field.</a:t>
            </a:r>
          </a:p>
        </p:txBody>
      </p:sp>
      <p:sp>
        <p:nvSpPr>
          <p:cNvPr name="TextBox 5" id="5"/>
          <p:cNvSpPr txBox="true"/>
          <p:nvPr/>
        </p:nvSpPr>
        <p:spPr>
          <a:xfrm rot="0">
            <a:off x="5147150" y="1686335"/>
            <a:ext cx="8004077" cy="1240282"/>
          </a:xfrm>
          <a:prstGeom prst="rect">
            <a:avLst/>
          </a:prstGeom>
        </p:spPr>
        <p:txBody>
          <a:bodyPr anchor="t" rtlCol="false" tIns="0" lIns="0" bIns="0" rIns="0">
            <a:spAutoFit/>
          </a:bodyPr>
          <a:lstStyle/>
          <a:p>
            <a:pPr algn="ctr">
              <a:lnSpc>
                <a:spcPts val="4964"/>
              </a:lnSpc>
            </a:pPr>
            <a:r>
              <a:rPr lang="en-US" sz="3400" spc="306">
                <a:solidFill>
                  <a:srgbClr val="C00000"/>
                </a:solidFill>
                <a:latin typeface="Abhaya Libre Ultra-Bold"/>
              </a:rPr>
              <a:t>NAME</a:t>
            </a:r>
            <a:r>
              <a:rPr lang="en-US" sz="3400" spc="306">
                <a:solidFill>
                  <a:srgbClr val="000000"/>
                </a:solidFill>
                <a:latin typeface="Abhaya Libre Ultra-Bold"/>
              </a:rPr>
              <a:t> : NITHYA SANTHOSHINI K </a:t>
            </a:r>
          </a:p>
          <a:p>
            <a:pPr algn="ctr">
              <a:lnSpc>
                <a:spcPts val="4964"/>
              </a:lnSpc>
            </a:pPr>
            <a:r>
              <a:rPr lang="en-US" sz="3400" spc="306">
                <a:solidFill>
                  <a:srgbClr val="C00000"/>
                </a:solidFill>
                <a:latin typeface="Abhaya Libre Ultra-Bold"/>
              </a:rPr>
              <a:t>EDUCATION</a:t>
            </a:r>
            <a:r>
              <a:rPr lang="en-US" sz="3400" spc="306">
                <a:solidFill>
                  <a:srgbClr val="000000"/>
                </a:solidFill>
                <a:latin typeface="Abhaya Libre Ultra-Bold"/>
              </a:rPr>
              <a:t>: BTECH , CSE 23</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804569"/>
            <a:ext cx="15566601" cy="7866992"/>
          </a:xfrm>
          <a:custGeom>
            <a:avLst/>
            <a:gdLst/>
            <a:ahLst/>
            <a:cxnLst/>
            <a:rect r="r" b="b" t="t" l="l"/>
            <a:pathLst>
              <a:path h="7866992" w="15566601">
                <a:moveTo>
                  <a:pt x="0" y="0"/>
                </a:moveTo>
                <a:lnTo>
                  <a:pt x="15566601" y="0"/>
                </a:lnTo>
                <a:lnTo>
                  <a:pt x="15566601" y="7866992"/>
                </a:lnTo>
                <a:lnTo>
                  <a:pt x="0" y="7866992"/>
                </a:lnTo>
                <a:lnTo>
                  <a:pt x="0" y="0"/>
                </a:lnTo>
                <a:close/>
              </a:path>
            </a:pathLst>
          </a:custGeom>
          <a:blipFill>
            <a:blip r:embed="rId2"/>
            <a:stretch>
              <a:fillRect l="0" t="0" r="0" b="0"/>
            </a:stretch>
          </a:blipFill>
        </p:spPr>
      </p:sp>
      <p:sp>
        <p:nvSpPr>
          <p:cNvPr name="TextBox 3" id="3"/>
          <p:cNvSpPr txBox="true"/>
          <p:nvPr/>
        </p:nvSpPr>
        <p:spPr>
          <a:xfrm rot="0">
            <a:off x="7531298" y="8519161"/>
            <a:ext cx="3225403"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COUNTPLOT</a:t>
            </a:r>
          </a:p>
        </p:txBody>
      </p:sp>
      <p:sp>
        <p:nvSpPr>
          <p:cNvPr name="Freeform 4" id="4"/>
          <p:cNvSpPr/>
          <p:nvPr/>
        </p:nvSpPr>
        <p:spPr>
          <a:xfrm flipH="false" flipV="false" rot="0">
            <a:off x="14422730" y="9480467"/>
            <a:ext cx="3865270" cy="806533"/>
          </a:xfrm>
          <a:custGeom>
            <a:avLst/>
            <a:gdLst/>
            <a:ahLst/>
            <a:cxnLst/>
            <a:rect r="r" b="b" t="t" l="l"/>
            <a:pathLst>
              <a:path h="806533" w="3865270">
                <a:moveTo>
                  <a:pt x="0" y="0"/>
                </a:moveTo>
                <a:lnTo>
                  <a:pt x="3865270" y="0"/>
                </a:lnTo>
                <a:lnTo>
                  <a:pt x="3865270" y="806533"/>
                </a:lnTo>
                <a:lnTo>
                  <a:pt x="0" y="806533"/>
                </a:lnTo>
                <a:lnTo>
                  <a:pt x="0" y="0"/>
                </a:lnTo>
                <a:close/>
              </a:path>
            </a:pathLst>
          </a:custGeom>
          <a:blipFill>
            <a:blip r:embed="rId3"/>
            <a:stretch>
              <a:fillRect l="0" t="0" r="0" b="0"/>
            </a:stretch>
          </a:blipFill>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96130" y="679746"/>
            <a:ext cx="9642299" cy="7991815"/>
          </a:xfrm>
          <a:custGeom>
            <a:avLst/>
            <a:gdLst/>
            <a:ahLst/>
            <a:cxnLst/>
            <a:rect r="r" b="b" t="t" l="l"/>
            <a:pathLst>
              <a:path h="7991815" w="9642299">
                <a:moveTo>
                  <a:pt x="0" y="0"/>
                </a:moveTo>
                <a:lnTo>
                  <a:pt x="9642298" y="0"/>
                </a:lnTo>
                <a:lnTo>
                  <a:pt x="9642298" y="7991815"/>
                </a:lnTo>
                <a:lnTo>
                  <a:pt x="0" y="7991815"/>
                </a:lnTo>
                <a:lnTo>
                  <a:pt x="0" y="0"/>
                </a:lnTo>
                <a:close/>
              </a:path>
            </a:pathLst>
          </a:custGeom>
          <a:blipFill>
            <a:blip r:embed="rId2"/>
            <a:stretch>
              <a:fillRect l="0" t="0" r="0" b="0"/>
            </a:stretch>
          </a:blipFill>
        </p:spPr>
      </p:sp>
      <p:sp>
        <p:nvSpPr>
          <p:cNvPr name="TextBox 3" id="3"/>
          <p:cNvSpPr txBox="true"/>
          <p:nvPr/>
        </p:nvSpPr>
        <p:spPr>
          <a:xfrm rot="0">
            <a:off x="717317" y="1184593"/>
            <a:ext cx="6967430" cy="6991668"/>
          </a:xfrm>
          <a:prstGeom prst="rect">
            <a:avLst/>
          </a:prstGeom>
        </p:spPr>
        <p:txBody>
          <a:bodyPr anchor="t" rtlCol="false" tIns="0" lIns="0" bIns="0" rIns="0">
            <a:spAutoFit/>
          </a:bodyPr>
          <a:lstStyle/>
          <a:p>
            <a:pPr algn="just" marL="604519" indent="-302260" lvl="1">
              <a:lnSpc>
                <a:spcPts val="3919"/>
              </a:lnSpc>
              <a:buFont typeface="Arial"/>
              <a:buChar char="•"/>
            </a:pPr>
            <a:r>
              <a:rPr lang="en-US" sz="2799">
                <a:solidFill>
                  <a:srgbClr val="000000"/>
                </a:solidFill>
                <a:latin typeface="Times New Roman Semi-Bold"/>
              </a:rPr>
              <a:t>Median Age:</a:t>
            </a:r>
            <a:r>
              <a:rPr lang="en-US" sz="2799">
                <a:solidFill>
                  <a:srgbClr val="000000"/>
                </a:solidFill>
                <a:latin typeface="Times New Roman"/>
              </a:rPr>
              <a:t> The majority of startups were founded between 2010 and 2015, with the median year likely falling within this range.</a:t>
            </a:r>
          </a:p>
          <a:p>
            <a:pPr algn="just" marL="604519" indent="-302260" lvl="1">
              <a:lnSpc>
                <a:spcPts val="3919"/>
              </a:lnSpc>
              <a:buFont typeface="Arial"/>
              <a:buChar char="•"/>
            </a:pPr>
            <a:r>
              <a:rPr lang="en-US" sz="2799">
                <a:solidFill>
                  <a:srgbClr val="000000"/>
                </a:solidFill>
                <a:latin typeface="Times New Roman Semi-Bold"/>
              </a:rPr>
              <a:t>Founding Year Range:</a:t>
            </a:r>
            <a:r>
              <a:rPr lang="en-US" sz="2799">
                <a:solidFill>
                  <a:srgbClr val="000000"/>
                </a:solidFill>
                <a:latin typeface="Times New Roman"/>
              </a:rPr>
              <a:t> Startups in the dataset span a wide range of years, from the early 1900s to 2020, indicating a diverse mix of young and established companies.</a:t>
            </a:r>
          </a:p>
          <a:p>
            <a:pPr algn="just" marL="604519" indent="-302260" lvl="1">
              <a:lnSpc>
                <a:spcPts val="3919"/>
              </a:lnSpc>
              <a:buFont typeface="Arial"/>
              <a:buChar char="•"/>
            </a:pPr>
            <a:r>
              <a:rPr lang="en-US" sz="2799">
                <a:solidFill>
                  <a:srgbClr val="000000"/>
                </a:solidFill>
                <a:latin typeface="Times New Roman Semi-Bold"/>
              </a:rPr>
              <a:t>Outliers:</a:t>
            </a:r>
            <a:r>
              <a:rPr lang="en-US" sz="2799">
                <a:solidFill>
                  <a:srgbClr val="000000"/>
                </a:solidFill>
                <a:latin typeface="Times New Roman"/>
              </a:rPr>
              <a:t> A few startups fall outside this range (before 1900 or after 2020), potentially indicating data errors or representing rare cases of very old or new startups.</a:t>
            </a:r>
          </a:p>
        </p:txBody>
      </p:sp>
      <p:sp>
        <p:nvSpPr>
          <p:cNvPr name="TextBox 4" id="4"/>
          <p:cNvSpPr txBox="true"/>
          <p:nvPr/>
        </p:nvSpPr>
        <p:spPr>
          <a:xfrm rot="0">
            <a:off x="12097187" y="8519161"/>
            <a:ext cx="2435944"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BOXPLOT</a:t>
            </a:r>
          </a:p>
        </p:txBody>
      </p:sp>
      <p:sp>
        <p:nvSpPr>
          <p:cNvPr name="Freeform 5" id="5"/>
          <p:cNvSpPr/>
          <p:nvPr/>
        </p:nvSpPr>
        <p:spPr>
          <a:xfrm flipH="false" flipV="false" rot="0">
            <a:off x="14533131" y="9484207"/>
            <a:ext cx="3847349" cy="802793"/>
          </a:xfrm>
          <a:custGeom>
            <a:avLst/>
            <a:gdLst/>
            <a:ahLst/>
            <a:cxnLst/>
            <a:rect r="r" b="b" t="t" l="l"/>
            <a:pathLst>
              <a:path h="802793" w="3847349">
                <a:moveTo>
                  <a:pt x="0" y="0"/>
                </a:moveTo>
                <a:lnTo>
                  <a:pt x="3847350" y="0"/>
                </a:lnTo>
                <a:lnTo>
                  <a:pt x="3847350" y="802793"/>
                </a:lnTo>
                <a:lnTo>
                  <a:pt x="0" y="802793"/>
                </a:lnTo>
                <a:lnTo>
                  <a:pt x="0" y="0"/>
                </a:lnTo>
                <a:close/>
              </a:path>
            </a:pathLst>
          </a:custGeom>
          <a:blipFill>
            <a:blip r:embed="rId3"/>
            <a:stretch>
              <a:fillRect l="0" t="0" r="0" b="0"/>
            </a:stretch>
          </a:blipFill>
        </p:spPr>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892761" y="28089"/>
            <a:ext cx="12395239" cy="10230822"/>
          </a:xfrm>
          <a:custGeom>
            <a:avLst/>
            <a:gdLst/>
            <a:ahLst/>
            <a:cxnLst/>
            <a:rect r="r" b="b" t="t" l="l"/>
            <a:pathLst>
              <a:path h="10230822" w="12395239">
                <a:moveTo>
                  <a:pt x="0" y="0"/>
                </a:moveTo>
                <a:lnTo>
                  <a:pt x="12395239" y="0"/>
                </a:lnTo>
                <a:lnTo>
                  <a:pt x="12395239" y="10230822"/>
                </a:lnTo>
                <a:lnTo>
                  <a:pt x="0" y="10230822"/>
                </a:lnTo>
                <a:lnTo>
                  <a:pt x="0" y="0"/>
                </a:lnTo>
                <a:close/>
              </a:path>
            </a:pathLst>
          </a:custGeom>
          <a:blipFill>
            <a:blip r:embed="rId2"/>
            <a:stretch>
              <a:fillRect l="0" t="0" r="-3678" b="0"/>
            </a:stretch>
          </a:blipFill>
        </p:spPr>
      </p:sp>
      <p:sp>
        <p:nvSpPr>
          <p:cNvPr name="TextBox 3" id="3"/>
          <p:cNvSpPr txBox="true"/>
          <p:nvPr/>
        </p:nvSpPr>
        <p:spPr>
          <a:xfrm rot="0">
            <a:off x="798487" y="1023281"/>
            <a:ext cx="5377349" cy="7982267"/>
          </a:xfrm>
          <a:prstGeom prst="rect">
            <a:avLst/>
          </a:prstGeom>
        </p:spPr>
        <p:txBody>
          <a:bodyPr anchor="t" rtlCol="false" tIns="0" lIns="0" bIns="0" rIns="0">
            <a:spAutoFit/>
          </a:bodyPr>
          <a:lstStyle/>
          <a:p>
            <a:pPr marL="604523" indent="-302261" lvl="1">
              <a:lnSpc>
                <a:spcPts val="3920"/>
              </a:lnSpc>
              <a:buFont typeface="Arial"/>
              <a:buChar char="•"/>
            </a:pPr>
            <a:r>
              <a:rPr lang="en-US" sz="2800">
                <a:solidFill>
                  <a:srgbClr val="000000"/>
                </a:solidFill>
                <a:latin typeface="Times New Roman Semi-Bold"/>
              </a:rPr>
              <a:t>IT Growth:</a:t>
            </a:r>
            <a:r>
              <a:rPr lang="en-US" sz="2800">
                <a:solidFill>
                  <a:srgbClr val="000000"/>
                </a:solidFill>
                <a:latin typeface="Times New Roman"/>
              </a:rPr>
              <a:t> The IT sector has experienced substantial growth, mirroring its increasing influence in various aspects of our lives.</a:t>
            </a:r>
          </a:p>
          <a:p>
            <a:pPr marL="604523" indent="-302261" lvl="1">
              <a:lnSpc>
                <a:spcPts val="3920"/>
              </a:lnSpc>
              <a:buFont typeface="Arial"/>
              <a:buChar char="•"/>
            </a:pPr>
            <a:r>
              <a:rPr lang="en-US" sz="2800">
                <a:solidFill>
                  <a:srgbClr val="000000"/>
                </a:solidFill>
                <a:latin typeface="Times New Roman Semi-Bold"/>
              </a:rPr>
              <a:t>Dynamic Composition:</a:t>
            </a:r>
            <a:r>
              <a:rPr lang="en-US" sz="2800">
                <a:solidFill>
                  <a:srgbClr val="000000"/>
                </a:solidFill>
                <a:latin typeface="Times New Roman"/>
              </a:rPr>
              <a:t> The S&amp;P 500's composition evolves with changing company sizes, emerging industries, and economic shifts.</a:t>
            </a:r>
          </a:p>
          <a:p>
            <a:pPr marL="604523" indent="-302261" lvl="1">
              <a:lnSpc>
                <a:spcPts val="3920"/>
              </a:lnSpc>
              <a:buFont typeface="Arial"/>
              <a:buChar char="•"/>
            </a:pPr>
            <a:r>
              <a:rPr lang="en-US" sz="2800">
                <a:solidFill>
                  <a:srgbClr val="000000"/>
                </a:solidFill>
                <a:latin typeface="Times New Roman Semi-Bold"/>
              </a:rPr>
              <a:t>Sector Performance:</a:t>
            </a:r>
            <a:r>
              <a:rPr lang="en-US" sz="2800">
                <a:solidFill>
                  <a:srgbClr val="000000"/>
                </a:solidFill>
                <a:latin typeface="Times New Roman"/>
              </a:rPr>
              <a:t> Sectors exhibit diverse performances influenced by economic conditions; e.g., IT historically sees high growth, while Utilities provide stability.</a:t>
            </a:r>
          </a:p>
        </p:txBody>
      </p:sp>
      <p:sp>
        <p:nvSpPr>
          <p:cNvPr name="TextBox 4" id="4"/>
          <p:cNvSpPr txBox="true"/>
          <p:nvPr/>
        </p:nvSpPr>
        <p:spPr>
          <a:xfrm rot="0">
            <a:off x="14565585" y="8266408"/>
            <a:ext cx="2162026"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PIEPLOT</a:t>
            </a:r>
          </a:p>
        </p:txBody>
      </p:sp>
      <p:sp>
        <p:nvSpPr>
          <p:cNvPr name="Freeform 5" id="5"/>
          <p:cNvSpPr/>
          <p:nvPr/>
        </p:nvSpPr>
        <p:spPr>
          <a:xfrm flipH="false" flipV="false" rot="0">
            <a:off x="14434744" y="9482974"/>
            <a:ext cx="3853256" cy="804026"/>
          </a:xfrm>
          <a:custGeom>
            <a:avLst/>
            <a:gdLst/>
            <a:ahLst/>
            <a:cxnLst/>
            <a:rect r="r" b="b" t="t" l="l"/>
            <a:pathLst>
              <a:path h="804026" w="3853256">
                <a:moveTo>
                  <a:pt x="0" y="0"/>
                </a:moveTo>
                <a:lnTo>
                  <a:pt x="3853256" y="0"/>
                </a:lnTo>
                <a:lnTo>
                  <a:pt x="3853256" y="804026"/>
                </a:lnTo>
                <a:lnTo>
                  <a:pt x="0" y="804026"/>
                </a:lnTo>
                <a:lnTo>
                  <a:pt x="0" y="0"/>
                </a:lnTo>
                <a:close/>
              </a:path>
            </a:pathLst>
          </a:custGeom>
          <a:blipFill>
            <a:blip r:embed="rId3"/>
            <a:stretch>
              <a:fillRect l="0" t="0" r="0" b="0"/>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179731"/>
            <a:ext cx="16952939" cy="8713013"/>
          </a:xfrm>
          <a:custGeom>
            <a:avLst/>
            <a:gdLst/>
            <a:ahLst/>
            <a:cxnLst/>
            <a:rect r="r" b="b" t="t" l="l"/>
            <a:pathLst>
              <a:path h="8713013" w="16952939">
                <a:moveTo>
                  <a:pt x="0" y="0"/>
                </a:moveTo>
                <a:lnTo>
                  <a:pt x="16952939" y="0"/>
                </a:lnTo>
                <a:lnTo>
                  <a:pt x="16952939" y="8713013"/>
                </a:lnTo>
                <a:lnTo>
                  <a:pt x="0" y="8713013"/>
                </a:lnTo>
                <a:lnTo>
                  <a:pt x="0" y="0"/>
                </a:lnTo>
                <a:close/>
              </a:path>
            </a:pathLst>
          </a:custGeom>
          <a:blipFill>
            <a:blip r:embed="rId2"/>
            <a:stretch>
              <a:fillRect l="-848" t="0" r="-848" b="0"/>
            </a:stretch>
          </a:blipFill>
        </p:spPr>
      </p:sp>
      <p:sp>
        <p:nvSpPr>
          <p:cNvPr name="TextBox 3" id="3"/>
          <p:cNvSpPr txBox="true"/>
          <p:nvPr/>
        </p:nvSpPr>
        <p:spPr>
          <a:xfrm rot="0">
            <a:off x="7130646" y="2172271"/>
            <a:ext cx="7130646" cy="2530474"/>
          </a:xfrm>
          <a:prstGeom prst="rect">
            <a:avLst/>
          </a:prstGeom>
        </p:spPr>
        <p:txBody>
          <a:bodyPr anchor="t" rtlCol="false" tIns="0" lIns="0" bIns="0" rIns="0">
            <a:spAutoFit/>
          </a:bodyPr>
          <a:lstStyle/>
          <a:p>
            <a:pPr algn="ctr">
              <a:lnSpc>
                <a:spcPts val="4900"/>
              </a:lnSpc>
            </a:pPr>
            <a:r>
              <a:rPr lang="en-US" sz="3500">
                <a:solidFill>
                  <a:srgbClr val="C00000"/>
                </a:solidFill>
                <a:latin typeface="Times New Roman"/>
              </a:rPr>
              <a:t>COUNT PLOT </a:t>
            </a:r>
          </a:p>
          <a:p>
            <a:pPr algn="ctr">
              <a:lnSpc>
                <a:spcPts val="4900"/>
              </a:lnSpc>
            </a:pPr>
            <a:r>
              <a:rPr lang="en-US" sz="3500">
                <a:solidFill>
                  <a:srgbClr val="C00000"/>
                </a:solidFill>
                <a:latin typeface="Times New Roman"/>
              </a:rPr>
              <a:t>OF</a:t>
            </a:r>
          </a:p>
          <a:p>
            <a:pPr algn="ctr">
              <a:lnSpc>
                <a:spcPts val="4900"/>
              </a:lnSpc>
              <a:spcBef>
                <a:spcPct val="0"/>
              </a:spcBef>
            </a:pPr>
            <a:r>
              <a:rPr lang="en-US" sz="3500">
                <a:solidFill>
                  <a:srgbClr val="C00000"/>
                </a:solidFill>
                <a:latin typeface="Times New Roman"/>
              </a:rPr>
              <a:t>DISTRIBUTION OF COMPANIES BY STATE AND SECTOR</a:t>
            </a:r>
          </a:p>
        </p:txBody>
      </p:sp>
      <p:sp>
        <p:nvSpPr>
          <p:cNvPr name="TextBox 4" id="4"/>
          <p:cNvSpPr txBox="true"/>
          <p:nvPr/>
        </p:nvSpPr>
        <p:spPr>
          <a:xfrm rot="0">
            <a:off x="0" y="355601"/>
            <a:ext cx="7130646" cy="673099"/>
          </a:xfrm>
          <a:prstGeom prst="rect">
            <a:avLst/>
          </a:prstGeom>
        </p:spPr>
        <p:txBody>
          <a:bodyPr anchor="t" rtlCol="false" tIns="0" lIns="0" bIns="0" rIns="0">
            <a:spAutoFit/>
          </a:bodyPr>
          <a:lstStyle/>
          <a:p>
            <a:pPr algn="ctr">
              <a:lnSpc>
                <a:spcPts val="4900"/>
              </a:lnSpc>
              <a:spcBef>
                <a:spcPct val="0"/>
              </a:spcBef>
            </a:pPr>
            <a:r>
              <a:rPr lang="en-US" sz="3500" u="sng">
                <a:solidFill>
                  <a:srgbClr val="C00000"/>
                </a:solidFill>
                <a:latin typeface="Times New Roman"/>
              </a:rPr>
              <a:t>BIVARIATE ANALYSIS</a:t>
            </a:r>
          </a:p>
        </p:txBody>
      </p:sp>
      <p:sp>
        <p:nvSpPr>
          <p:cNvPr name="Freeform 5" id="5"/>
          <p:cNvSpPr/>
          <p:nvPr/>
        </p:nvSpPr>
        <p:spPr>
          <a:xfrm flipH="false" flipV="false" rot="0">
            <a:off x="14509097" y="9498489"/>
            <a:ext cx="3778903" cy="788511"/>
          </a:xfrm>
          <a:custGeom>
            <a:avLst/>
            <a:gdLst/>
            <a:ahLst/>
            <a:cxnLst/>
            <a:rect r="r" b="b" t="t" l="l"/>
            <a:pathLst>
              <a:path h="788511" w="3778903">
                <a:moveTo>
                  <a:pt x="0" y="0"/>
                </a:moveTo>
                <a:lnTo>
                  <a:pt x="3778903" y="0"/>
                </a:lnTo>
                <a:lnTo>
                  <a:pt x="3778903" y="788511"/>
                </a:lnTo>
                <a:lnTo>
                  <a:pt x="0" y="788511"/>
                </a:lnTo>
                <a:lnTo>
                  <a:pt x="0" y="0"/>
                </a:lnTo>
                <a:close/>
              </a:path>
            </a:pathLst>
          </a:custGeom>
          <a:blipFill>
            <a:blip r:embed="rId3"/>
            <a:stretch>
              <a:fillRect l="0" t="0" r="0" b="0"/>
            </a:stretch>
          </a:blipFill>
        </p:spPr>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18036" y="230547"/>
            <a:ext cx="11644433" cy="9825907"/>
          </a:xfrm>
          <a:custGeom>
            <a:avLst/>
            <a:gdLst/>
            <a:ahLst/>
            <a:cxnLst/>
            <a:rect r="r" b="b" t="t" l="l"/>
            <a:pathLst>
              <a:path h="9825907" w="11644433">
                <a:moveTo>
                  <a:pt x="0" y="0"/>
                </a:moveTo>
                <a:lnTo>
                  <a:pt x="11644433" y="0"/>
                </a:lnTo>
                <a:lnTo>
                  <a:pt x="11644433" y="9825906"/>
                </a:lnTo>
                <a:lnTo>
                  <a:pt x="0" y="9825906"/>
                </a:lnTo>
                <a:lnTo>
                  <a:pt x="0" y="0"/>
                </a:lnTo>
                <a:close/>
              </a:path>
            </a:pathLst>
          </a:custGeom>
          <a:blipFill>
            <a:blip r:embed="rId2"/>
            <a:stretch>
              <a:fillRect l="0" t="0" r="0" b="0"/>
            </a:stretch>
          </a:blipFill>
        </p:spPr>
      </p:sp>
      <p:sp>
        <p:nvSpPr>
          <p:cNvPr name="TextBox 3" id="3"/>
          <p:cNvSpPr txBox="true"/>
          <p:nvPr/>
        </p:nvSpPr>
        <p:spPr>
          <a:xfrm rot="0">
            <a:off x="2426614" y="8332553"/>
            <a:ext cx="2162026"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PIEPLOT</a:t>
            </a:r>
          </a:p>
        </p:txBody>
      </p:sp>
      <p:sp>
        <p:nvSpPr>
          <p:cNvPr name="Freeform 4" id="4"/>
          <p:cNvSpPr/>
          <p:nvPr/>
        </p:nvSpPr>
        <p:spPr>
          <a:xfrm flipH="false" flipV="false" rot="0">
            <a:off x="14402581" y="9476263"/>
            <a:ext cx="3885419" cy="810737"/>
          </a:xfrm>
          <a:custGeom>
            <a:avLst/>
            <a:gdLst/>
            <a:ahLst/>
            <a:cxnLst/>
            <a:rect r="r" b="b" t="t" l="l"/>
            <a:pathLst>
              <a:path h="810737" w="3885419">
                <a:moveTo>
                  <a:pt x="0" y="0"/>
                </a:moveTo>
                <a:lnTo>
                  <a:pt x="3885419" y="0"/>
                </a:lnTo>
                <a:lnTo>
                  <a:pt x="3885419" y="810737"/>
                </a:lnTo>
                <a:lnTo>
                  <a:pt x="0" y="810737"/>
                </a:lnTo>
                <a:lnTo>
                  <a:pt x="0" y="0"/>
                </a:lnTo>
                <a:close/>
              </a:path>
            </a:pathLst>
          </a:custGeom>
          <a:blipFill>
            <a:blip r:embed="rId3"/>
            <a:stretch>
              <a:fillRect l="0" t="0" r="0" b="0"/>
            </a:stretch>
          </a:blipFill>
        </p:spPr>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463147" y="533401"/>
            <a:ext cx="13335772" cy="9217078"/>
          </a:xfrm>
          <a:custGeom>
            <a:avLst/>
            <a:gdLst/>
            <a:ahLst/>
            <a:cxnLst/>
            <a:rect r="r" b="b" t="t" l="l"/>
            <a:pathLst>
              <a:path h="9217078" w="13335772">
                <a:moveTo>
                  <a:pt x="0" y="0"/>
                </a:moveTo>
                <a:lnTo>
                  <a:pt x="13335772" y="0"/>
                </a:lnTo>
                <a:lnTo>
                  <a:pt x="13335772" y="9217077"/>
                </a:lnTo>
                <a:lnTo>
                  <a:pt x="0" y="9217077"/>
                </a:lnTo>
                <a:lnTo>
                  <a:pt x="0" y="0"/>
                </a:lnTo>
                <a:close/>
              </a:path>
            </a:pathLst>
          </a:custGeom>
          <a:blipFill>
            <a:blip r:embed="rId2"/>
            <a:stretch>
              <a:fillRect l="0" t="0" r="0" b="0"/>
            </a:stretch>
          </a:blipFill>
        </p:spPr>
      </p:sp>
      <p:sp>
        <p:nvSpPr>
          <p:cNvPr name="TextBox 3" id="3"/>
          <p:cNvSpPr txBox="true"/>
          <p:nvPr/>
        </p:nvSpPr>
        <p:spPr>
          <a:xfrm rot="0">
            <a:off x="12160371" y="6572969"/>
            <a:ext cx="2435944"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BOXPLOT</a:t>
            </a:r>
          </a:p>
        </p:txBody>
      </p:sp>
      <p:sp>
        <p:nvSpPr>
          <p:cNvPr name="TextBox 4" id="4"/>
          <p:cNvSpPr txBox="true"/>
          <p:nvPr/>
        </p:nvSpPr>
        <p:spPr>
          <a:xfrm rot="0">
            <a:off x="757627" y="2398740"/>
            <a:ext cx="3705520" cy="4005579"/>
          </a:xfrm>
          <a:prstGeom prst="rect">
            <a:avLst/>
          </a:prstGeom>
        </p:spPr>
        <p:txBody>
          <a:bodyPr anchor="t" rtlCol="false" tIns="0" lIns="0" bIns="0" rIns="0">
            <a:spAutoFit/>
          </a:bodyPr>
          <a:lstStyle/>
          <a:p>
            <a:pPr>
              <a:lnSpc>
                <a:spcPts val="3920"/>
              </a:lnSpc>
              <a:spcBef>
                <a:spcPct val="0"/>
              </a:spcBef>
            </a:pPr>
            <a:r>
              <a:rPr lang="en-US" sz="2800">
                <a:solidFill>
                  <a:srgbClr val="000000"/>
                </a:solidFill>
                <a:latin typeface="Times New Roman Bold"/>
              </a:rPr>
              <a:t>Industrials</a:t>
            </a:r>
            <a:r>
              <a:rPr lang="en-US" sz="2800">
                <a:solidFill>
                  <a:srgbClr val="000000"/>
                </a:solidFill>
                <a:latin typeface="Times New Roman"/>
              </a:rPr>
              <a:t>: Widest range of data points with lower median and more outliers compared to other sectors.</a:t>
            </a:r>
          </a:p>
          <a:p>
            <a:pPr>
              <a:lnSpc>
                <a:spcPts val="3920"/>
              </a:lnSpc>
              <a:spcBef>
                <a:spcPct val="0"/>
              </a:spcBef>
            </a:pPr>
            <a:r>
              <a:rPr lang="en-US" sz="2800">
                <a:solidFill>
                  <a:srgbClr val="000000"/>
                </a:solidFill>
                <a:latin typeface="Times New Roman Bold"/>
              </a:rPr>
              <a:t>Consumer Discretionary:</a:t>
            </a:r>
            <a:r>
              <a:rPr lang="en-US" sz="2800">
                <a:solidFill>
                  <a:srgbClr val="000000"/>
                </a:solidFill>
                <a:latin typeface="Times New Roman"/>
              </a:rPr>
              <a:t> Highest median with the fewest outliers.</a:t>
            </a:r>
          </a:p>
        </p:txBody>
      </p:sp>
      <p:sp>
        <p:nvSpPr>
          <p:cNvPr name="Freeform 5" id="5"/>
          <p:cNvSpPr/>
          <p:nvPr/>
        </p:nvSpPr>
        <p:spPr>
          <a:xfrm flipH="false" flipV="false" rot="0">
            <a:off x="14596316" y="9514686"/>
            <a:ext cx="3701276" cy="772314"/>
          </a:xfrm>
          <a:custGeom>
            <a:avLst/>
            <a:gdLst/>
            <a:ahLst/>
            <a:cxnLst/>
            <a:rect r="r" b="b" t="t" l="l"/>
            <a:pathLst>
              <a:path h="772314" w="3701276">
                <a:moveTo>
                  <a:pt x="0" y="0"/>
                </a:moveTo>
                <a:lnTo>
                  <a:pt x="3701275" y="0"/>
                </a:lnTo>
                <a:lnTo>
                  <a:pt x="3701275" y="772314"/>
                </a:lnTo>
                <a:lnTo>
                  <a:pt x="0" y="772314"/>
                </a:lnTo>
                <a:lnTo>
                  <a:pt x="0" y="0"/>
                </a:lnTo>
                <a:close/>
              </a:path>
            </a:pathLst>
          </a:custGeom>
          <a:blipFill>
            <a:blip r:embed="rId3"/>
            <a:stretch>
              <a:fillRect l="0" t="0" r="0" b="0"/>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20741" y="416626"/>
            <a:ext cx="12957803" cy="7011815"/>
          </a:xfrm>
          <a:custGeom>
            <a:avLst/>
            <a:gdLst/>
            <a:ahLst/>
            <a:cxnLst/>
            <a:rect r="r" b="b" t="t" l="l"/>
            <a:pathLst>
              <a:path h="7011815" w="12957803">
                <a:moveTo>
                  <a:pt x="0" y="0"/>
                </a:moveTo>
                <a:lnTo>
                  <a:pt x="12957803" y="0"/>
                </a:lnTo>
                <a:lnTo>
                  <a:pt x="12957803" y="7011816"/>
                </a:lnTo>
                <a:lnTo>
                  <a:pt x="0" y="7011816"/>
                </a:lnTo>
                <a:lnTo>
                  <a:pt x="0" y="0"/>
                </a:lnTo>
                <a:close/>
              </a:path>
            </a:pathLst>
          </a:custGeom>
          <a:blipFill>
            <a:blip r:embed="rId2"/>
            <a:stretch>
              <a:fillRect l="0" t="-1522" r="0" b="-1522"/>
            </a:stretch>
          </a:blipFill>
        </p:spPr>
      </p:sp>
      <p:sp>
        <p:nvSpPr>
          <p:cNvPr name="TextBox 3" id="3"/>
          <p:cNvSpPr txBox="true"/>
          <p:nvPr/>
        </p:nvSpPr>
        <p:spPr>
          <a:xfrm rot="0">
            <a:off x="10682241" y="876300"/>
            <a:ext cx="4711303"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TIME SERIES PLOT</a:t>
            </a:r>
          </a:p>
        </p:txBody>
      </p:sp>
      <p:sp>
        <p:nvSpPr>
          <p:cNvPr name="TextBox 4" id="4"/>
          <p:cNvSpPr txBox="true"/>
          <p:nvPr/>
        </p:nvSpPr>
        <p:spPr>
          <a:xfrm rot="0">
            <a:off x="722384" y="7314142"/>
            <a:ext cx="17259300" cy="2024379"/>
          </a:xfrm>
          <a:prstGeom prst="rect">
            <a:avLst/>
          </a:prstGeom>
        </p:spPr>
        <p:txBody>
          <a:bodyPr anchor="t" rtlCol="false" tIns="0" lIns="0" bIns="0" rIns="0">
            <a:spAutoFit/>
          </a:bodyPr>
          <a:lstStyle/>
          <a:p>
            <a:pPr marL="604531" indent="-302265" lvl="1">
              <a:lnSpc>
                <a:spcPts val="3920"/>
              </a:lnSpc>
              <a:buFont typeface="Arial"/>
              <a:buChar char="•"/>
            </a:pPr>
            <a:r>
              <a:rPr lang="en-US" sz="2800">
                <a:solidFill>
                  <a:srgbClr val="000000"/>
                </a:solidFill>
                <a:latin typeface="Times New Roman"/>
              </a:rPr>
              <a:t>Rapid growth in the technology sector has contributed to a surge in tech companies joining the S&amp;P.</a:t>
            </a:r>
          </a:p>
          <a:p>
            <a:pPr marL="604531" indent="-302265" lvl="1">
              <a:lnSpc>
                <a:spcPts val="3920"/>
              </a:lnSpc>
              <a:buFont typeface="Arial"/>
              <a:buChar char="•"/>
            </a:pPr>
            <a:r>
              <a:rPr lang="en-US" sz="2800">
                <a:solidFill>
                  <a:srgbClr val="000000"/>
                </a:solidFill>
                <a:latin typeface="Times New Roman"/>
              </a:rPr>
              <a:t> A notable increase in S&amp;P 500 additions occurred in the 1990s and 2000s, reflecting the tech boom and globalization. Since the 2008 financial crisis, additions have slowed, likely influenced by slower economic growth and increased regulatory scrutiny.</a:t>
            </a:r>
          </a:p>
        </p:txBody>
      </p:sp>
      <p:sp>
        <p:nvSpPr>
          <p:cNvPr name="Freeform 5" id="5"/>
          <p:cNvSpPr/>
          <p:nvPr/>
        </p:nvSpPr>
        <p:spPr>
          <a:xfrm flipH="false" flipV="false" rot="0">
            <a:off x="14464780" y="9485840"/>
            <a:ext cx="3823220" cy="797759"/>
          </a:xfrm>
          <a:custGeom>
            <a:avLst/>
            <a:gdLst/>
            <a:ahLst/>
            <a:cxnLst/>
            <a:rect r="r" b="b" t="t" l="l"/>
            <a:pathLst>
              <a:path h="797759" w="3823220">
                <a:moveTo>
                  <a:pt x="0" y="0"/>
                </a:moveTo>
                <a:lnTo>
                  <a:pt x="3823220" y="0"/>
                </a:lnTo>
                <a:lnTo>
                  <a:pt x="3823220" y="797759"/>
                </a:lnTo>
                <a:lnTo>
                  <a:pt x="0" y="797759"/>
                </a:lnTo>
                <a:lnTo>
                  <a:pt x="0" y="0"/>
                </a:lnTo>
                <a:close/>
              </a:path>
            </a:pathLst>
          </a:custGeom>
          <a:blipFill>
            <a:blip r:embed="rId3"/>
            <a:stretch>
              <a:fillRect l="0" t="0" r="0" b="0"/>
            </a:stretch>
          </a:blipFill>
        </p:spPr>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90069"/>
            <a:ext cx="12529875" cy="7781492"/>
          </a:xfrm>
          <a:custGeom>
            <a:avLst/>
            <a:gdLst/>
            <a:ahLst/>
            <a:cxnLst/>
            <a:rect r="r" b="b" t="t" l="l"/>
            <a:pathLst>
              <a:path h="7781492" w="12529875">
                <a:moveTo>
                  <a:pt x="0" y="0"/>
                </a:moveTo>
                <a:lnTo>
                  <a:pt x="12529875" y="0"/>
                </a:lnTo>
                <a:lnTo>
                  <a:pt x="12529875" y="7781492"/>
                </a:lnTo>
                <a:lnTo>
                  <a:pt x="0" y="7781492"/>
                </a:lnTo>
                <a:lnTo>
                  <a:pt x="0" y="0"/>
                </a:lnTo>
                <a:close/>
              </a:path>
            </a:pathLst>
          </a:custGeom>
          <a:blipFill>
            <a:blip r:embed="rId2"/>
            <a:stretch>
              <a:fillRect l="0" t="0" r="0" b="0"/>
            </a:stretch>
          </a:blipFill>
        </p:spPr>
      </p:sp>
      <p:sp>
        <p:nvSpPr>
          <p:cNvPr name="TextBox 3" id="3"/>
          <p:cNvSpPr txBox="true"/>
          <p:nvPr/>
        </p:nvSpPr>
        <p:spPr>
          <a:xfrm rot="0">
            <a:off x="4401833" y="8519161"/>
            <a:ext cx="3726210"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SCATTERPLOT</a:t>
            </a:r>
          </a:p>
        </p:txBody>
      </p:sp>
      <p:sp>
        <p:nvSpPr>
          <p:cNvPr name="TextBox 4" id="4"/>
          <p:cNvSpPr txBox="true"/>
          <p:nvPr/>
        </p:nvSpPr>
        <p:spPr>
          <a:xfrm rot="0">
            <a:off x="12277123" y="915672"/>
            <a:ext cx="5343632" cy="7472679"/>
          </a:xfrm>
          <a:prstGeom prst="rect">
            <a:avLst/>
          </a:prstGeom>
        </p:spPr>
        <p:txBody>
          <a:bodyPr anchor="t" rtlCol="false" tIns="0" lIns="0" bIns="0" rIns="0">
            <a:spAutoFit/>
          </a:bodyPr>
          <a:lstStyle/>
          <a:p>
            <a:pPr algn="just">
              <a:lnSpc>
                <a:spcPts val="3920"/>
              </a:lnSpc>
              <a:spcBef>
                <a:spcPct val="0"/>
              </a:spcBef>
            </a:pPr>
            <a:r>
              <a:rPr lang="en-US" sz="2800">
                <a:solidFill>
                  <a:srgbClr val="000000"/>
                </a:solidFill>
                <a:latin typeface="Times New Roman Bold"/>
              </a:rPr>
              <a:t>General Trend: </a:t>
            </a:r>
            <a:r>
              <a:rPr lang="en-US" sz="2800">
                <a:solidFill>
                  <a:srgbClr val="000000"/>
                </a:solidFill>
                <a:latin typeface="Times New Roman"/>
              </a:rPr>
              <a:t>A weak negative correlation suggests newer companies are added to the S&amp;P 500 sooner, but with scattered data points and exceptions.</a:t>
            </a:r>
          </a:p>
          <a:p>
            <a:pPr algn="just">
              <a:lnSpc>
                <a:spcPts val="3920"/>
              </a:lnSpc>
              <a:spcBef>
                <a:spcPct val="0"/>
              </a:spcBef>
            </a:pPr>
            <a:r>
              <a:rPr lang="en-US" sz="2800">
                <a:solidFill>
                  <a:srgbClr val="000000"/>
                </a:solidFill>
                <a:latin typeface="Times New Roman Bold"/>
              </a:rPr>
              <a:t>Clustering:</a:t>
            </a:r>
            <a:r>
              <a:rPr lang="en-US" sz="2800">
                <a:solidFill>
                  <a:srgbClr val="000000"/>
                </a:solidFill>
                <a:latin typeface="Times New Roman"/>
              </a:rPr>
              <a:t> Notable clusters include companies founded in the 1950s-1960s added in the 1990s-2000s, and companies founded in the 1990s-2000s not yet added.</a:t>
            </a:r>
          </a:p>
          <a:p>
            <a:pPr algn="just">
              <a:lnSpc>
                <a:spcPts val="3920"/>
              </a:lnSpc>
              <a:spcBef>
                <a:spcPct val="0"/>
              </a:spcBef>
            </a:pPr>
            <a:r>
              <a:rPr lang="en-US" sz="2800">
                <a:solidFill>
                  <a:srgbClr val="000000"/>
                </a:solidFill>
                <a:latin typeface="Times New Roman Bold"/>
              </a:rPr>
              <a:t>Outliers:</a:t>
            </a:r>
            <a:r>
              <a:rPr lang="en-US" sz="2800">
                <a:solidFill>
                  <a:srgbClr val="000000"/>
                </a:solidFill>
                <a:latin typeface="Times New Roman"/>
              </a:rPr>
              <a:t> Instances like a company founded in the 1880s added in the 2010s may be attributed to unique growth patterns or niche industries.</a:t>
            </a:r>
          </a:p>
        </p:txBody>
      </p:sp>
      <p:sp>
        <p:nvSpPr>
          <p:cNvPr name="Freeform 5" id="5"/>
          <p:cNvSpPr/>
          <p:nvPr/>
        </p:nvSpPr>
        <p:spPr>
          <a:xfrm flipH="false" flipV="false" rot="0">
            <a:off x="14457526" y="9487728"/>
            <a:ext cx="3830474" cy="799272"/>
          </a:xfrm>
          <a:custGeom>
            <a:avLst/>
            <a:gdLst/>
            <a:ahLst/>
            <a:cxnLst/>
            <a:rect r="r" b="b" t="t" l="l"/>
            <a:pathLst>
              <a:path h="799272" w="3830474">
                <a:moveTo>
                  <a:pt x="0" y="0"/>
                </a:moveTo>
                <a:lnTo>
                  <a:pt x="3830474" y="0"/>
                </a:lnTo>
                <a:lnTo>
                  <a:pt x="3830474" y="799272"/>
                </a:lnTo>
                <a:lnTo>
                  <a:pt x="0" y="799272"/>
                </a:lnTo>
                <a:lnTo>
                  <a:pt x="0" y="0"/>
                </a:lnTo>
                <a:close/>
              </a:path>
            </a:pathLst>
          </a:custGeom>
          <a:blipFill>
            <a:blip r:embed="rId3"/>
            <a:stretch>
              <a:fillRect l="0" t="0" r="0" b="0"/>
            </a:stretch>
          </a:blipFill>
        </p:spPr>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857254" y="202523"/>
            <a:ext cx="14573492" cy="8372006"/>
          </a:xfrm>
          <a:custGeom>
            <a:avLst/>
            <a:gdLst/>
            <a:ahLst/>
            <a:cxnLst/>
            <a:rect r="r" b="b" t="t" l="l"/>
            <a:pathLst>
              <a:path h="8372006" w="14573492">
                <a:moveTo>
                  <a:pt x="0" y="0"/>
                </a:moveTo>
                <a:lnTo>
                  <a:pt x="14573492" y="0"/>
                </a:lnTo>
                <a:lnTo>
                  <a:pt x="14573492" y="8372006"/>
                </a:lnTo>
                <a:lnTo>
                  <a:pt x="0" y="8372006"/>
                </a:lnTo>
                <a:lnTo>
                  <a:pt x="0" y="0"/>
                </a:lnTo>
                <a:close/>
              </a:path>
            </a:pathLst>
          </a:custGeom>
          <a:blipFill>
            <a:blip r:embed="rId2"/>
            <a:stretch>
              <a:fillRect l="0" t="0" r="0" b="0"/>
            </a:stretch>
          </a:blipFill>
        </p:spPr>
      </p:sp>
      <p:sp>
        <p:nvSpPr>
          <p:cNvPr name="TextBox 3" id="3"/>
          <p:cNvSpPr txBox="true"/>
          <p:nvPr/>
        </p:nvSpPr>
        <p:spPr>
          <a:xfrm rot="0">
            <a:off x="10230067" y="5514572"/>
            <a:ext cx="3199209"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VIOLINPLOT</a:t>
            </a:r>
          </a:p>
        </p:txBody>
      </p:sp>
      <p:sp>
        <p:nvSpPr>
          <p:cNvPr name="TextBox 4" id="4"/>
          <p:cNvSpPr txBox="true"/>
          <p:nvPr/>
        </p:nvSpPr>
        <p:spPr>
          <a:xfrm rot="0">
            <a:off x="1028700" y="8224520"/>
            <a:ext cx="17233774" cy="103378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000000"/>
                </a:solidFill>
                <a:latin typeface="Times New Roman"/>
              </a:rPr>
              <a:t>IT and Communication Services sectors boast the most recent median founding years, centered around 2000.</a:t>
            </a:r>
          </a:p>
          <a:p>
            <a:pPr marL="604519" indent="-302260" lvl="1">
              <a:lnSpc>
                <a:spcPts val="3919"/>
              </a:lnSpc>
              <a:buFont typeface="Arial"/>
              <a:buChar char="•"/>
            </a:pPr>
            <a:r>
              <a:rPr lang="en-US" sz="2799">
                <a:solidFill>
                  <a:srgbClr val="000000"/>
                </a:solidFill>
                <a:latin typeface="Times New Roman"/>
              </a:rPr>
              <a:t>Industrials and Materials sectors showcase the oldest median founding years, approximately around 1850.</a:t>
            </a:r>
          </a:p>
        </p:txBody>
      </p:sp>
      <p:sp>
        <p:nvSpPr>
          <p:cNvPr name="Freeform 5" id="5"/>
          <p:cNvSpPr/>
          <p:nvPr/>
        </p:nvSpPr>
        <p:spPr>
          <a:xfrm flipH="false" flipV="false" rot="0">
            <a:off x="14456029" y="9492742"/>
            <a:ext cx="3806445" cy="794258"/>
          </a:xfrm>
          <a:custGeom>
            <a:avLst/>
            <a:gdLst/>
            <a:ahLst/>
            <a:cxnLst/>
            <a:rect r="r" b="b" t="t" l="l"/>
            <a:pathLst>
              <a:path h="794258" w="3806445">
                <a:moveTo>
                  <a:pt x="0" y="0"/>
                </a:moveTo>
                <a:lnTo>
                  <a:pt x="3806445" y="0"/>
                </a:lnTo>
                <a:lnTo>
                  <a:pt x="3806445" y="794258"/>
                </a:lnTo>
                <a:lnTo>
                  <a:pt x="0" y="794258"/>
                </a:lnTo>
                <a:lnTo>
                  <a:pt x="0" y="0"/>
                </a:lnTo>
                <a:close/>
              </a:path>
            </a:pathLst>
          </a:custGeom>
          <a:blipFill>
            <a:blip r:embed="rId3"/>
            <a:stretch>
              <a:fillRect l="0" t="0" r="0" b="0"/>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27113" y="224354"/>
            <a:ext cx="17233774" cy="6731124"/>
          </a:xfrm>
          <a:custGeom>
            <a:avLst/>
            <a:gdLst/>
            <a:ahLst/>
            <a:cxnLst/>
            <a:rect r="r" b="b" t="t" l="l"/>
            <a:pathLst>
              <a:path h="6731124" w="17233774">
                <a:moveTo>
                  <a:pt x="0" y="0"/>
                </a:moveTo>
                <a:lnTo>
                  <a:pt x="17233774" y="0"/>
                </a:lnTo>
                <a:lnTo>
                  <a:pt x="17233774" y="6731124"/>
                </a:lnTo>
                <a:lnTo>
                  <a:pt x="0" y="6731124"/>
                </a:lnTo>
                <a:lnTo>
                  <a:pt x="0" y="0"/>
                </a:lnTo>
                <a:close/>
              </a:path>
            </a:pathLst>
          </a:custGeom>
          <a:blipFill>
            <a:blip r:embed="rId2"/>
            <a:stretch>
              <a:fillRect l="0" t="0" r="0" b="0"/>
            </a:stretch>
          </a:blipFill>
        </p:spPr>
      </p:sp>
      <p:sp>
        <p:nvSpPr>
          <p:cNvPr name="TextBox 3" id="3"/>
          <p:cNvSpPr txBox="true"/>
          <p:nvPr/>
        </p:nvSpPr>
        <p:spPr>
          <a:xfrm rot="0">
            <a:off x="1028700" y="6006040"/>
            <a:ext cx="3385393"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a:rPr>
              <a:t>PIVOT TABLE</a:t>
            </a:r>
          </a:p>
        </p:txBody>
      </p:sp>
      <p:sp>
        <p:nvSpPr>
          <p:cNvPr name="TextBox 4" id="4"/>
          <p:cNvSpPr txBox="true"/>
          <p:nvPr/>
        </p:nvSpPr>
        <p:spPr>
          <a:xfrm rot="0">
            <a:off x="527113" y="6841178"/>
            <a:ext cx="17233774" cy="2529205"/>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000000"/>
                </a:solidFill>
                <a:latin typeface="Times New Roman Semi-Bold"/>
              </a:rPr>
              <a:t>Activity Disparity:</a:t>
            </a:r>
            <a:r>
              <a:rPr lang="en-US" sz="2799">
                <a:solidFill>
                  <a:srgbClr val="000000"/>
                </a:solidFill>
                <a:latin typeface="Times New Roman"/>
              </a:rPr>
              <a:t> Older sectors like Industrials and Materials exhibit wider distributions of founding years, hinting at historical variability. In contrast, newer sectors like IT and Communication Services show narrower distributions, suggesting more recent and concentrated founding activity.</a:t>
            </a:r>
          </a:p>
          <a:p>
            <a:pPr marL="604519" indent="-302260" lvl="1">
              <a:lnSpc>
                <a:spcPts val="3919"/>
              </a:lnSpc>
              <a:buFont typeface="Arial"/>
              <a:buChar char="•"/>
            </a:pPr>
            <a:r>
              <a:rPr lang="en-US" sz="2799">
                <a:solidFill>
                  <a:srgbClr val="000000"/>
                </a:solidFill>
                <a:latin typeface="Times New Roman Semi-Bold"/>
              </a:rPr>
              <a:t>Outliers Reflect Historical Context:</a:t>
            </a:r>
            <a:r>
              <a:rPr lang="en-US" sz="2799">
                <a:solidFill>
                  <a:srgbClr val="000000"/>
                </a:solidFill>
                <a:latin typeface="Times New Roman"/>
              </a:rPr>
              <a:t> Notable outliers, particularly in older sectors, may be attributed to unique historical circumstances, such as economic upheaval or innovation.</a:t>
            </a:r>
          </a:p>
        </p:txBody>
      </p:sp>
      <p:sp>
        <p:nvSpPr>
          <p:cNvPr name="Freeform 5" id="5"/>
          <p:cNvSpPr/>
          <p:nvPr/>
        </p:nvSpPr>
        <p:spPr>
          <a:xfrm flipH="false" flipV="false" rot="0">
            <a:off x="14481555" y="9370383"/>
            <a:ext cx="3806445" cy="794258"/>
          </a:xfrm>
          <a:custGeom>
            <a:avLst/>
            <a:gdLst/>
            <a:ahLst/>
            <a:cxnLst/>
            <a:rect r="r" b="b" t="t" l="l"/>
            <a:pathLst>
              <a:path h="794258" w="3806445">
                <a:moveTo>
                  <a:pt x="0" y="0"/>
                </a:moveTo>
                <a:lnTo>
                  <a:pt x="3806445" y="0"/>
                </a:lnTo>
                <a:lnTo>
                  <a:pt x="3806445" y="794259"/>
                </a:lnTo>
                <a:lnTo>
                  <a:pt x="0" y="794259"/>
                </a:lnTo>
                <a:lnTo>
                  <a:pt x="0" y="0"/>
                </a:lnTo>
                <a:close/>
              </a:path>
            </a:pathLst>
          </a:custGeom>
          <a:blipFill>
            <a:blip r:embed="rId3"/>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45500" y="1628775"/>
            <a:ext cx="14824761" cy="6436995"/>
          </a:xfrm>
          <a:prstGeom prst="rect">
            <a:avLst/>
          </a:prstGeom>
        </p:spPr>
        <p:txBody>
          <a:bodyPr anchor="t" rtlCol="false" tIns="0" lIns="0" bIns="0" rIns="0">
            <a:spAutoFit/>
          </a:bodyPr>
          <a:lstStyle/>
          <a:p>
            <a:pPr algn="l" marL="604523" indent="-302261" lvl="1">
              <a:lnSpc>
                <a:spcPts val="4200"/>
              </a:lnSpc>
              <a:buFont typeface="Arial"/>
              <a:buChar char="•"/>
            </a:pPr>
            <a:r>
              <a:rPr lang="en-US" sz="2800" spc="26">
                <a:solidFill>
                  <a:srgbClr val="000000"/>
                </a:solidFill>
                <a:latin typeface="Times New Roman"/>
              </a:rPr>
              <a:t>Business Problem and Use case domain </a:t>
            </a:r>
          </a:p>
          <a:p>
            <a:pPr algn="l" marL="604523" indent="-302261" lvl="1">
              <a:lnSpc>
                <a:spcPts val="4200"/>
              </a:lnSpc>
              <a:buFont typeface="Arial"/>
              <a:buChar char="•"/>
            </a:pPr>
            <a:r>
              <a:rPr lang="en-US" sz="2800" spc="26">
                <a:solidFill>
                  <a:srgbClr val="000000"/>
                </a:solidFill>
                <a:latin typeface="Times New Roman"/>
              </a:rPr>
              <a:t>Objective of the Project</a:t>
            </a:r>
          </a:p>
          <a:p>
            <a:pPr algn="l" marL="604523" indent="-302261" lvl="1">
              <a:lnSpc>
                <a:spcPts val="4200"/>
              </a:lnSpc>
              <a:buFont typeface="Arial"/>
              <a:buChar char="•"/>
            </a:pPr>
            <a:r>
              <a:rPr lang="en-US" sz="2800" spc="26">
                <a:solidFill>
                  <a:srgbClr val="000000"/>
                </a:solidFill>
                <a:latin typeface="Times New Roman"/>
              </a:rPr>
              <a:t>Web Scraping</a:t>
            </a:r>
          </a:p>
          <a:p>
            <a:pPr algn="l" marL="604523" indent="-302261" lvl="1">
              <a:lnSpc>
                <a:spcPts val="4200"/>
              </a:lnSpc>
              <a:buFont typeface="Arial"/>
              <a:buChar char="•"/>
            </a:pPr>
            <a:r>
              <a:rPr lang="en-US" sz="2800" spc="26">
                <a:solidFill>
                  <a:srgbClr val="000000"/>
                </a:solidFill>
                <a:latin typeface="Times New Roman"/>
              </a:rPr>
              <a:t>Summary of the Data </a:t>
            </a:r>
          </a:p>
          <a:p>
            <a:pPr algn="l">
              <a:lnSpc>
                <a:spcPts val="4200"/>
              </a:lnSpc>
            </a:pPr>
            <a:r>
              <a:rPr lang="en-US" sz="2800" spc="26" u="sng">
                <a:solidFill>
                  <a:srgbClr val="C00000"/>
                </a:solidFill>
                <a:latin typeface="Times New Roman"/>
              </a:rPr>
              <a:t>Exploratory Data Analysis: </a:t>
            </a:r>
          </a:p>
          <a:p>
            <a:pPr algn="just" marL="604523" indent="-302261" lvl="1">
              <a:lnSpc>
                <a:spcPts val="4200"/>
              </a:lnSpc>
              <a:buFont typeface="Arial"/>
              <a:buChar char="•"/>
            </a:pPr>
            <a:r>
              <a:rPr lang="en-US" sz="2800" spc="26">
                <a:solidFill>
                  <a:srgbClr val="000000"/>
                </a:solidFill>
                <a:latin typeface="Times New Roman"/>
              </a:rPr>
              <a:t>Data Cleaning   </a:t>
            </a:r>
          </a:p>
          <a:p>
            <a:pPr algn="just" marL="604523" indent="-302261" lvl="1">
              <a:lnSpc>
                <a:spcPts val="4200"/>
              </a:lnSpc>
              <a:buFont typeface="Arial"/>
              <a:buChar char="•"/>
            </a:pPr>
            <a:r>
              <a:rPr lang="en-US" sz="2800" spc="26">
                <a:solidFill>
                  <a:srgbClr val="000000"/>
                </a:solidFill>
                <a:latin typeface="Times New Roman"/>
              </a:rPr>
              <a:t>Univariate Analysis  </a:t>
            </a:r>
          </a:p>
          <a:p>
            <a:pPr algn="just" marL="604523" indent="-302261" lvl="1">
              <a:lnSpc>
                <a:spcPts val="4200"/>
              </a:lnSpc>
              <a:buFont typeface="Arial"/>
              <a:buChar char="•"/>
            </a:pPr>
            <a:r>
              <a:rPr lang="en-US" sz="2800" spc="26">
                <a:solidFill>
                  <a:srgbClr val="000000"/>
                </a:solidFill>
                <a:latin typeface="Times New Roman"/>
              </a:rPr>
              <a:t>Bivariate Analysis </a:t>
            </a:r>
          </a:p>
          <a:p>
            <a:pPr algn="l" marL="604523" indent="-302261" lvl="1">
              <a:lnSpc>
                <a:spcPts val="4200"/>
              </a:lnSpc>
              <a:buFont typeface="Arial"/>
              <a:buChar char="•"/>
            </a:pPr>
            <a:r>
              <a:rPr lang="en-US" sz="2800" spc="26">
                <a:solidFill>
                  <a:srgbClr val="000000"/>
                </a:solidFill>
                <a:latin typeface="Times New Roman"/>
              </a:rPr>
              <a:t>Key Business Questions</a:t>
            </a:r>
          </a:p>
          <a:p>
            <a:pPr algn="l" marL="604523" indent="-302261" lvl="1">
              <a:lnSpc>
                <a:spcPts val="4200"/>
              </a:lnSpc>
              <a:buFont typeface="Arial"/>
              <a:buChar char="•"/>
            </a:pPr>
            <a:r>
              <a:rPr lang="en-US" sz="2800" spc="25">
                <a:solidFill>
                  <a:srgbClr val="000000"/>
                </a:solidFill>
                <a:latin typeface="Times New Roman"/>
              </a:rPr>
              <a:t>Conclusion (Key finding overall) </a:t>
            </a:r>
          </a:p>
          <a:p>
            <a:pPr algn="l" marL="604523" indent="-302261" lvl="1">
              <a:lnSpc>
                <a:spcPts val="4200"/>
              </a:lnSpc>
              <a:buFont typeface="Arial"/>
              <a:buChar char="•"/>
            </a:pPr>
            <a:r>
              <a:rPr lang="en-US" sz="2800" spc="25">
                <a:solidFill>
                  <a:srgbClr val="000000"/>
                </a:solidFill>
                <a:latin typeface="Times New Roman"/>
              </a:rPr>
              <a:t>Q&amp;A</a:t>
            </a:r>
          </a:p>
          <a:p>
            <a:pPr algn="l" marL="604523" indent="-302261" lvl="1">
              <a:lnSpc>
                <a:spcPts val="4200"/>
              </a:lnSpc>
              <a:buFont typeface="Arial"/>
              <a:buChar char="•"/>
            </a:pPr>
            <a:r>
              <a:rPr lang="en-US" sz="2800" spc="26">
                <a:solidFill>
                  <a:srgbClr val="000000"/>
                </a:solidFill>
                <a:latin typeface="Times New Roman"/>
              </a:rPr>
              <a:t>Experience/Challenges</a:t>
            </a:r>
          </a:p>
        </p:txBody>
      </p:sp>
      <p:sp>
        <p:nvSpPr>
          <p:cNvPr name="Freeform 3" id="3"/>
          <p:cNvSpPr/>
          <p:nvPr/>
        </p:nvSpPr>
        <p:spPr>
          <a:xfrm flipH="false" flipV="false" rot="0">
            <a:off x="14474301" y="9491228"/>
            <a:ext cx="3813699" cy="795772"/>
          </a:xfrm>
          <a:custGeom>
            <a:avLst/>
            <a:gdLst/>
            <a:ahLst/>
            <a:cxnLst/>
            <a:rect r="r" b="b" t="t" l="l"/>
            <a:pathLst>
              <a:path h="795772" w="3813699">
                <a:moveTo>
                  <a:pt x="0" y="0"/>
                </a:moveTo>
                <a:lnTo>
                  <a:pt x="3813699" y="0"/>
                </a:lnTo>
                <a:lnTo>
                  <a:pt x="3813699" y="795772"/>
                </a:lnTo>
                <a:lnTo>
                  <a:pt x="0" y="795772"/>
                </a:lnTo>
                <a:lnTo>
                  <a:pt x="0" y="0"/>
                </a:lnTo>
                <a:close/>
              </a:path>
            </a:pathLst>
          </a:custGeom>
          <a:blipFill>
            <a:blip r:embed="rId2"/>
            <a:stretch>
              <a:fillRect l="0" t="0" r="0" b="0"/>
            </a:stretch>
          </a:blipFill>
        </p:spPr>
      </p:sp>
      <p:sp>
        <p:nvSpPr>
          <p:cNvPr name="Freeform 4" id="4"/>
          <p:cNvSpPr/>
          <p:nvPr/>
        </p:nvSpPr>
        <p:spPr>
          <a:xfrm flipH="false" flipV="false" rot="0">
            <a:off x="10593136" y="2543687"/>
            <a:ext cx="6666164" cy="5235969"/>
          </a:xfrm>
          <a:custGeom>
            <a:avLst/>
            <a:gdLst/>
            <a:ahLst/>
            <a:cxnLst/>
            <a:rect r="r" b="b" t="t" l="l"/>
            <a:pathLst>
              <a:path h="5235969" w="6666164">
                <a:moveTo>
                  <a:pt x="0" y="0"/>
                </a:moveTo>
                <a:lnTo>
                  <a:pt x="6666164" y="0"/>
                </a:lnTo>
                <a:lnTo>
                  <a:pt x="6666164" y="5235969"/>
                </a:lnTo>
                <a:lnTo>
                  <a:pt x="0" y="523596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028700" y="674560"/>
            <a:ext cx="4167400" cy="717804"/>
          </a:xfrm>
          <a:prstGeom prst="rect">
            <a:avLst/>
          </a:prstGeom>
        </p:spPr>
        <p:txBody>
          <a:bodyPr anchor="t" rtlCol="false" tIns="0" lIns="0" bIns="0" rIns="0">
            <a:spAutoFit/>
          </a:bodyPr>
          <a:lstStyle/>
          <a:p>
            <a:pPr algn="ctr">
              <a:lnSpc>
                <a:spcPts val="4608"/>
              </a:lnSpc>
            </a:pPr>
            <a:r>
              <a:rPr lang="en-US" sz="4800" u="sng">
                <a:solidFill>
                  <a:srgbClr val="C00000"/>
                </a:solidFill>
                <a:latin typeface="Times New Roman"/>
              </a:rPr>
              <a:t>CONTENTS</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059747" y="847725"/>
            <a:ext cx="8168506" cy="866775"/>
          </a:xfrm>
          <a:prstGeom prst="rect">
            <a:avLst/>
          </a:prstGeom>
        </p:spPr>
        <p:txBody>
          <a:bodyPr anchor="t" rtlCol="false" tIns="0" lIns="0" bIns="0" rIns="0">
            <a:spAutoFit/>
          </a:bodyPr>
          <a:lstStyle/>
          <a:p>
            <a:pPr algn="ctr">
              <a:lnSpc>
                <a:spcPts val="6300"/>
              </a:lnSpc>
              <a:spcBef>
                <a:spcPct val="0"/>
              </a:spcBef>
            </a:pPr>
            <a:r>
              <a:rPr lang="en-US" sz="4500">
                <a:solidFill>
                  <a:srgbClr val="C00000"/>
                </a:solidFill>
                <a:latin typeface="Times New Roman Bold"/>
              </a:rPr>
              <a:t>KEY BUSINESS QUESTIONS  </a:t>
            </a:r>
          </a:p>
        </p:txBody>
      </p:sp>
      <p:sp>
        <p:nvSpPr>
          <p:cNvPr name="TextBox 3" id="3"/>
          <p:cNvSpPr txBox="true"/>
          <p:nvPr/>
        </p:nvSpPr>
        <p:spPr>
          <a:xfrm rot="0">
            <a:off x="758316" y="1785620"/>
            <a:ext cx="16771368" cy="7472680"/>
          </a:xfrm>
          <a:prstGeom prst="rect">
            <a:avLst/>
          </a:prstGeom>
        </p:spPr>
        <p:txBody>
          <a:bodyPr anchor="t" rtlCol="false" tIns="0" lIns="0" bIns="0" rIns="0">
            <a:spAutoFit/>
          </a:bodyPr>
          <a:lstStyle/>
          <a:p>
            <a:pPr algn="just">
              <a:lnSpc>
                <a:spcPts val="3919"/>
              </a:lnSpc>
            </a:pPr>
            <a:r>
              <a:rPr lang="en-US" sz="2799">
                <a:solidFill>
                  <a:srgbClr val="000000"/>
                </a:solidFill>
                <a:latin typeface="Times New Roman Bold"/>
              </a:rPr>
              <a:t>1)</a:t>
            </a:r>
            <a:r>
              <a:rPr lang="en-US" sz="2799">
                <a:solidFill>
                  <a:srgbClr val="000000"/>
                </a:solidFill>
                <a:latin typeface="Times New Roman Bold"/>
              </a:rPr>
              <a:t>Which sectors have consistently outperformed others over the years, and what strategies can businesses adopt to align with these trends?</a:t>
            </a:r>
          </a:p>
          <a:p>
            <a:pPr algn="just">
              <a:lnSpc>
                <a:spcPts val="3919"/>
              </a:lnSpc>
            </a:pPr>
            <a:r>
              <a:rPr lang="en-US" sz="2799">
                <a:solidFill>
                  <a:srgbClr val="000000"/>
                </a:solidFill>
                <a:latin typeface="Times New Roman"/>
              </a:rPr>
              <a:t>A.The Information Technology sector has consistently outperformed others, driven by technological advancements. Businesses can align by investing in tech innovation and digital transformation.</a:t>
            </a:r>
          </a:p>
          <a:p>
            <a:pPr algn="just">
              <a:lnSpc>
                <a:spcPts val="3919"/>
              </a:lnSpc>
            </a:pPr>
          </a:p>
          <a:p>
            <a:pPr algn="just">
              <a:lnSpc>
                <a:spcPts val="3919"/>
              </a:lnSpc>
            </a:pPr>
            <a:r>
              <a:rPr lang="en-US" sz="2799">
                <a:solidFill>
                  <a:srgbClr val="000000"/>
                </a:solidFill>
                <a:latin typeface="Times New Roman Bold"/>
              </a:rPr>
              <a:t>2)How has the growing influence of the IT sector affected the overall dynamics of the S&amp;P 500, and what implications does this hold for future investments? </a:t>
            </a:r>
          </a:p>
          <a:p>
            <a:pPr algn="just">
              <a:lnSpc>
                <a:spcPts val="3919"/>
              </a:lnSpc>
            </a:pPr>
            <a:r>
              <a:rPr lang="en-US" sz="2799">
                <a:solidFill>
                  <a:srgbClr val="000000"/>
                </a:solidFill>
                <a:latin typeface="Times New Roman"/>
              </a:rPr>
              <a:t>A.The IT sector's growth has reshaped the S&amp;P 500 dynamics, emphasizing the need for tech-savvy investments. Companies should prioritize technology integration for sustainable future returns.</a:t>
            </a:r>
          </a:p>
          <a:p>
            <a:pPr algn="just">
              <a:lnSpc>
                <a:spcPts val="3919"/>
              </a:lnSpc>
            </a:pPr>
          </a:p>
          <a:p>
            <a:pPr algn="just">
              <a:lnSpc>
                <a:spcPts val="3919"/>
              </a:lnSpc>
            </a:pPr>
            <a:r>
              <a:rPr lang="en-US" sz="2799">
                <a:solidFill>
                  <a:srgbClr val="000000"/>
                </a:solidFill>
                <a:latin typeface="Times New Roman Bold"/>
              </a:rPr>
              <a:t>3)What factors contribute to the recent surge in entrepreneurial activity, and how can businesses leverage this trend for innovation and growth? </a:t>
            </a:r>
          </a:p>
          <a:p>
            <a:pPr algn="just">
              <a:lnSpc>
                <a:spcPts val="3919"/>
              </a:lnSpc>
            </a:pPr>
            <a:r>
              <a:rPr lang="en-US" sz="2799">
                <a:solidFill>
                  <a:srgbClr val="000000"/>
                </a:solidFill>
                <a:latin typeface="Times New Roman"/>
              </a:rPr>
              <a:t>A.Factors like increased access to funding and a culture of innovation drive the surge in entrepreneurial activity. Businesses can capitalize by fostering innovation, agility, and strategic partnerships.</a:t>
            </a:r>
          </a:p>
          <a:p>
            <a:pPr algn="just">
              <a:lnSpc>
                <a:spcPts val="3919"/>
              </a:lnSpc>
            </a:pPr>
          </a:p>
        </p:txBody>
      </p:sp>
      <p:sp>
        <p:nvSpPr>
          <p:cNvPr name="Freeform 4" id="4"/>
          <p:cNvSpPr/>
          <p:nvPr/>
        </p:nvSpPr>
        <p:spPr>
          <a:xfrm flipH="false" flipV="false" rot="0">
            <a:off x="14481555" y="9492742"/>
            <a:ext cx="3806445" cy="794258"/>
          </a:xfrm>
          <a:custGeom>
            <a:avLst/>
            <a:gdLst/>
            <a:ahLst/>
            <a:cxnLst/>
            <a:rect r="r" b="b" t="t" l="l"/>
            <a:pathLst>
              <a:path h="794258" w="3806445">
                <a:moveTo>
                  <a:pt x="0" y="0"/>
                </a:moveTo>
                <a:lnTo>
                  <a:pt x="3806445" y="0"/>
                </a:lnTo>
                <a:lnTo>
                  <a:pt x="3806445" y="794258"/>
                </a:lnTo>
                <a:lnTo>
                  <a:pt x="0" y="794258"/>
                </a:lnTo>
                <a:lnTo>
                  <a:pt x="0" y="0"/>
                </a:lnTo>
                <a:close/>
              </a:path>
            </a:pathLst>
          </a:custGeom>
          <a:blipFill>
            <a:blip r:embed="rId2"/>
            <a:stretch>
              <a:fillRect l="0" t="0" r="0" b="0"/>
            </a:stretch>
          </a:blipFill>
        </p:spPr>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125850" y="289561"/>
            <a:ext cx="10036299" cy="743711"/>
          </a:xfrm>
          <a:prstGeom prst="rect">
            <a:avLst/>
          </a:prstGeom>
        </p:spPr>
        <p:txBody>
          <a:bodyPr anchor="t" rtlCol="false" tIns="0" lIns="0" bIns="0" rIns="0">
            <a:spAutoFit/>
          </a:bodyPr>
          <a:lstStyle/>
          <a:p>
            <a:pPr algn="ctr">
              <a:lnSpc>
                <a:spcPts val="5499"/>
              </a:lnSpc>
            </a:pPr>
            <a:r>
              <a:rPr lang="en-US" sz="3900">
                <a:solidFill>
                  <a:srgbClr val="C00000"/>
                </a:solidFill>
                <a:latin typeface="Times New Roman Bold"/>
              </a:rPr>
              <a:t>CONCLUSION (KEY FINDING OVERALL) </a:t>
            </a:r>
          </a:p>
        </p:txBody>
      </p:sp>
      <p:sp>
        <p:nvSpPr>
          <p:cNvPr name="TextBox 3" id="3"/>
          <p:cNvSpPr txBox="true"/>
          <p:nvPr/>
        </p:nvSpPr>
        <p:spPr>
          <a:xfrm rot="0">
            <a:off x="1028700" y="1061610"/>
            <a:ext cx="16230600" cy="8219312"/>
          </a:xfrm>
          <a:prstGeom prst="rect">
            <a:avLst/>
          </a:prstGeom>
        </p:spPr>
        <p:txBody>
          <a:bodyPr anchor="t" rtlCol="false" tIns="0" lIns="0" bIns="0" rIns="0">
            <a:spAutoFit/>
          </a:bodyPr>
          <a:lstStyle/>
          <a:p>
            <a:pPr algn="ctr">
              <a:lnSpc>
                <a:spcPts val="5662"/>
              </a:lnSpc>
            </a:pPr>
            <a:r>
              <a:rPr lang="en-US" sz="3800">
                <a:solidFill>
                  <a:srgbClr val="000000"/>
                </a:solidFill>
                <a:latin typeface="Times New Roman Bold"/>
              </a:rPr>
              <a:t>KEY FINDINGS</a:t>
            </a:r>
          </a:p>
          <a:p>
            <a:pPr algn="just">
              <a:lnSpc>
                <a:spcPts val="3920"/>
              </a:lnSpc>
              <a:spcBef>
                <a:spcPct val="0"/>
              </a:spcBef>
            </a:pPr>
            <a:r>
              <a:rPr lang="en-US" sz="2800">
                <a:solidFill>
                  <a:srgbClr val="000000"/>
                </a:solidFill>
                <a:latin typeface="Times New Roman Bold"/>
              </a:rPr>
              <a:t>Industry Composition:</a:t>
            </a:r>
          </a:p>
          <a:p>
            <a:pPr algn="just" marL="604531" indent="-302265" lvl="1">
              <a:lnSpc>
                <a:spcPts val="3920"/>
              </a:lnSpc>
              <a:buFont typeface="Arial"/>
              <a:buChar char="•"/>
            </a:pPr>
            <a:r>
              <a:rPr lang="en-US" sz="2800">
                <a:solidFill>
                  <a:srgbClr val="000000"/>
                </a:solidFill>
                <a:latin typeface="Times New Roman"/>
              </a:rPr>
              <a:t>Information Technology (IT) is the largest sector in the S&amp;P 500, reflecting its significant impact on the U.S. economy.</a:t>
            </a:r>
          </a:p>
          <a:p>
            <a:pPr algn="just" marL="604531" indent="-302265" lvl="1">
              <a:lnSpc>
                <a:spcPts val="3920"/>
              </a:lnSpc>
              <a:buFont typeface="Arial"/>
              <a:buChar char="•"/>
            </a:pPr>
            <a:r>
              <a:rPr lang="en-US" sz="2800">
                <a:solidFill>
                  <a:srgbClr val="000000"/>
                </a:solidFill>
                <a:latin typeface="Times New Roman"/>
              </a:rPr>
              <a:t>Other major sectors include Financials, Health Care, Consumer Discretionary, and Industrials, each playing crucial roles in economic growth.</a:t>
            </a:r>
          </a:p>
          <a:p>
            <a:pPr algn="just">
              <a:lnSpc>
                <a:spcPts val="3920"/>
              </a:lnSpc>
              <a:spcBef>
                <a:spcPct val="0"/>
              </a:spcBef>
            </a:pPr>
            <a:r>
              <a:rPr lang="en-US" sz="2800">
                <a:solidFill>
                  <a:srgbClr val="000000"/>
                </a:solidFill>
                <a:latin typeface="Times New Roman Bold"/>
              </a:rPr>
              <a:t>Sector Growth:</a:t>
            </a:r>
          </a:p>
          <a:p>
            <a:pPr algn="just" marL="604531" indent="-302265" lvl="1">
              <a:lnSpc>
                <a:spcPts val="3920"/>
              </a:lnSpc>
              <a:buFont typeface="Arial"/>
              <a:buChar char="•"/>
            </a:pPr>
            <a:r>
              <a:rPr lang="en-US" sz="2800">
                <a:solidFill>
                  <a:srgbClr val="000000"/>
                </a:solidFill>
                <a:latin typeface="Times New Roman"/>
              </a:rPr>
              <a:t>The IT sector has shown significant growth in recent years, underlining the increasing importance of technology in various aspects of our lives.</a:t>
            </a:r>
          </a:p>
          <a:p>
            <a:pPr algn="just" marL="604531" indent="-302265" lvl="1">
              <a:lnSpc>
                <a:spcPts val="3920"/>
              </a:lnSpc>
              <a:buFont typeface="Arial"/>
              <a:buChar char="•"/>
            </a:pPr>
            <a:r>
              <a:rPr lang="en-US" sz="2800">
                <a:solidFill>
                  <a:srgbClr val="000000"/>
                </a:solidFill>
                <a:latin typeface="Times New Roman"/>
              </a:rPr>
              <a:t>Changes in sector composition over time suggest dynamic shifts in the economy and emerging industries.</a:t>
            </a:r>
          </a:p>
          <a:p>
            <a:pPr algn="just">
              <a:lnSpc>
                <a:spcPts val="3920"/>
              </a:lnSpc>
            </a:pPr>
            <a:r>
              <a:rPr lang="en-US" sz="2800">
                <a:solidFill>
                  <a:srgbClr val="000000"/>
                </a:solidFill>
                <a:latin typeface="Times New Roman Bold"/>
              </a:rPr>
              <a:t>Founding Years Distribution:</a:t>
            </a:r>
          </a:p>
          <a:p>
            <a:pPr algn="just" marL="604531" indent="-302265" lvl="1">
              <a:lnSpc>
                <a:spcPts val="3920"/>
              </a:lnSpc>
              <a:buFont typeface="Arial"/>
              <a:buChar char="•"/>
            </a:pPr>
            <a:r>
              <a:rPr lang="en-US" sz="2800">
                <a:solidFill>
                  <a:srgbClr val="000000"/>
                </a:solidFill>
                <a:latin typeface="Times New Roman"/>
              </a:rPr>
              <a:t>Most companies in the dataset were founded between 2010 and 2015, indicating a recent surge in entrepreneurial activity.</a:t>
            </a:r>
          </a:p>
          <a:p>
            <a:pPr algn="just" marL="604531" indent="-302265" lvl="1">
              <a:lnSpc>
                <a:spcPts val="3920"/>
              </a:lnSpc>
              <a:buFont typeface="Arial"/>
              <a:buChar char="•"/>
            </a:pPr>
            <a:r>
              <a:rPr lang="en-US" sz="2800">
                <a:solidFill>
                  <a:srgbClr val="000000"/>
                </a:solidFill>
                <a:latin typeface="Times New Roman"/>
              </a:rPr>
              <a:t>The dataset includes a wide range of founding years, from the early 1900s to 2020, highlighting a mix of young and established companies.</a:t>
            </a:r>
          </a:p>
        </p:txBody>
      </p:sp>
      <p:sp>
        <p:nvSpPr>
          <p:cNvPr name="Freeform 4" id="4"/>
          <p:cNvSpPr/>
          <p:nvPr/>
        </p:nvSpPr>
        <p:spPr>
          <a:xfrm flipH="false" flipV="false" rot="0">
            <a:off x="14469541" y="9490235"/>
            <a:ext cx="3818459" cy="796765"/>
          </a:xfrm>
          <a:custGeom>
            <a:avLst/>
            <a:gdLst/>
            <a:ahLst/>
            <a:cxnLst/>
            <a:rect r="r" b="b" t="t" l="l"/>
            <a:pathLst>
              <a:path h="796765" w="3818459">
                <a:moveTo>
                  <a:pt x="0" y="0"/>
                </a:moveTo>
                <a:lnTo>
                  <a:pt x="3818459" y="0"/>
                </a:lnTo>
                <a:lnTo>
                  <a:pt x="3818459" y="796765"/>
                </a:lnTo>
                <a:lnTo>
                  <a:pt x="0" y="796765"/>
                </a:lnTo>
                <a:lnTo>
                  <a:pt x="0" y="0"/>
                </a:lnTo>
                <a:close/>
              </a:path>
            </a:pathLst>
          </a:custGeom>
          <a:blipFill>
            <a:blip r:embed="rId2"/>
            <a:stretch>
              <a:fillRect l="0" t="0" r="0" b="0"/>
            </a:stretch>
          </a:blipFill>
        </p:spPr>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425125"/>
            <a:ext cx="16230600" cy="5527040"/>
          </a:xfrm>
          <a:prstGeom prst="rect">
            <a:avLst/>
          </a:prstGeom>
        </p:spPr>
        <p:txBody>
          <a:bodyPr anchor="t" rtlCol="false" tIns="0" lIns="0" bIns="0" rIns="0">
            <a:spAutoFit/>
          </a:bodyPr>
          <a:lstStyle/>
          <a:p>
            <a:pPr algn="just">
              <a:lnSpc>
                <a:spcPts val="3920"/>
              </a:lnSpc>
              <a:spcBef>
                <a:spcPct val="0"/>
              </a:spcBef>
            </a:pPr>
            <a:r>
              <a:rPr lang="en-US" sz="2800">
                <a:solidFill>
                  <a:srgbClr val="000000"/>
                </a:solidFill>
                <a:latin typeface="Times New Roman Bold"/>
              </a:rPr>
              <a:t>S&amp;P 500 Additions:</a:t>
            </a:r>
          </a:p>
          <a:p>
            <a:pPr algn="just" marL="604523" indent="-302261" lvl="1">
              <a:lnSpc>
                <a:spcPts val="3920"/>
              </a:lnSpc>
              <a:buFont typeface="Arial"/>
              <a:buChar char="•"/>
            </a:pPr>
            <a:r>
              <a:rPr lang="en-US" sz="2800">
                <a:solidFill>
                  <a:srgbClr val="000000"/>
                </a:solidFill>
                <a:latin typeface="Times New Roman"/>
              </a:rPr>
              <a:t>The number of companies added to the S&amp;P 500 has increased over the decades, reflecting the growth of the American economy.</a:t>
            </a:r>
          </a:p>
          <a:p>
            <a:pPr algn="just" marL="604523" indent="-302261" lvl="1">
              <a:lnSpc>
                <a:spcPts val="3920"/>
              </a:lnSpc>
              <a:buFont typeface="Arial"/>
              <a:buChar char="•"/>
            </a:pPr>
            <a:r>
              <a:rPr lang="en-US" sz="2800">
                <a:solidFill>
                  <a:srgbClr val="000000"/>
                </a:solidFill>
                <a:latin typeface="Times New Roman"/>
              </a:rPr>
              <a:t>The 1990s and 2000s were particularly active periods for new additions, likely influenced by the technology boom and globalization.</a:t>
            </a:r>
          </a:p>
          <a:p>
            <a:pPr algn="just">
              <a:lnSpc>
                <a:spcPts val="3920"/>
              </a:lnSpc>
              <a:spcBef>
                <a:spcPct val="0"/>
              </a:spcBef>
            </a:pPr>
            <a:r>
              <a:rPr lang="en-US" sz="2800">
                <a:solidFill>
                  <a:srgbClr val="000000"/>
                </a:solidFill>
                <a:latin typeface="Times New Roman Bold"/>
              </a:rPr>
              <a:t>Overall Economic Trends:</a:t>
            </a:r>
          </a:p>
          <a:p>
            <a:pPr algn="just" marL="604523" indent="-302261" lvl="1">
              <a:lnSpc>
                <a:spcPts val="3920"/>
              </a:lnSpc>
              <a:spcBef>
                <a:spcPct val="0"/>
              </a:spcBef>
              <a:buFont typeface="Arial"/>
              <a:buChar char="•"/>
            </a:pPr>
            <a:r>
              <a:rPr lang="en-US" sz="2800">
                <a:solidFill>
                  <a:srgbClr val="000000"/>
                </a:solidFill>
                <a:latin typeface="Times New Roman"/>
              </a:rPr>
              <a:t>Economic growth, changes in S&amp;P 500 criteria, the rise of technology, and globalization have contributed to the increasing number of S&amp;P 500 additions.</a:t>
            </a:r>
          </a:p>
          <a:p>
            <a:pPr algn="just" marL="604523" indent="-302261" lvl="1">
              <a:lnSpc>
                <a:spcPts val="3920"/>
              </a:lnSpc>
              <a:spcBef>
                <a:spcPct val="0"/>
              </a:spcBef>
              <a:buFont typeface="Arial"/>
              <a:buChar char="•"/>
            </a:pPr>
            <a:r>
              <a:rPr lang="en-US" sz="2800">
                <a:solidFill>
                  <a:srgbClr val="000000"/>
                </a:solidFill>
                <a:latin typeface="Times New Roman"/>
              </a:rPr>
              <a:t>The overall trend suggests a resilient and evolving economy with various sectors playing pivotal roles at different times.</a:t>
            </a:r>
          </a:p>
          <a:p>
            <a:pPr algn="just">
              <a:lnSpc>
                <a:spcPts val="4200"/>
              </a:lnSpc>
              <a:spcBef>
                <a:spcPct val="0"/>
              </a:spcBef>
            </a:pPr>
          </a:p>
        </p:txBody>
      </p:sp>
      <p:sp>
        <p:nvSpPr>
          <p:cNvPr name="Freeform 3" id="3"/>
          <p:cNvSpPr/>
          <p:nvPr/>
        </p:nvSpPr>
        <p:spPr>
          <a:xfrm flipH="false" flipV="false" rot="0">
            <a:off x="14492323" y="9494988"/>
            <a:ext cx="3795677" cy="792012"/>
          </a:xfrm>
          <a:custGeom>
            <a:avLst/>
            <a:gdLst/>
            <a:ahLst/>
            <a:cxnLst/>
            <a:rect r="r" b="b" t="t" l="l"/>
            <a:pathLst>
              <a:path h="792012" w="3795677">
                <a:moveTo>
                  <a:pt x="0" y="0"/>
                </a:moveTo>
                <a:lnTo>
                  <a:pt x="3795677" y="0"/>
                </a:lnTo>
                <a:lnTo>
                  <a:pt x="3795677" y="792012"/>
                </a:lnTo>
                <a:lnTo>
                  <a:pt x="0" y="792012"/>
                </a:lnTo>
                <a:lnTo>
                  <a:pt x="0" y="0"/>
                </a:lnTo>
                <a:close/>
              </a:path>
            </a:pathLst>
          </a:custGeom>
          <a:blipFill>
            <a:blip r:embed="rId2"/>
            <a:stretch>
              <a:fillRect l="0" t="0" r="0" b="0"/>
            </a:stretch>
          </a:blipFill>
        </p:spPr>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613983" y="876300"/>
            <a:ext cx="7060034" cy="739139"/>
          </a:xfrm>
          <a:prstGeom prst="rect">
            <a:avLst/>
          </a:prstGeom>
        </p:spPr>
        <p:txBody>
          <a:bodyPr anchor="t" rtlCol="false" tIns="0" lIns="0" bIns="0" rIns="0">
            <a:spAutoFit/>
          </a:bodyPr>
          <a:lstStyle/>
          <a:p>
            <a:pPr algn="ctr">
              <a:lnSpc>
                <a:spcPts val="5460"/>
              </a:lnSpc>
              <a:spcBef>
                <a:spcPct val="0"/>
              </a:spcBef>
            </a:pPr>
            <a:r>
              <a:rPr lang="en-US" sz="3900">
                <a:solidFill>
                  <a:srgbClr val="C00000"/>
                </a:solidFill>
                <a:latin typeface="Times New Roman Bold"/>
              </a:rPr>
              <a:t>EXPERIENCE/CHALLENGES </a:t>
            </a:r>
          </a:p>
        </p:txBody>
      </p:sp>
      <p:sp>
        <p:nvSpPr>
          <p:cNvPr name="TextBox 3" id="3"/>
          <p:cNvSpPr txBox="true"/>
          <p:nvPr/>
        </p:nvSpPr>
        <p:spPr>
          <a:xfrm rot="0">
            <a:off x="1457069" y="1812670"/>
            <a:ext cx="15373862" cy="3034030"/>
          </a:xfrm>
          <a:prstGeom prst="rect">
            <a:avLst/>
          </a:prstGeom>
        </p:spPr>
        <p:txBody>
          <a:bodyPr anchor="t" rtlCol="false" tIns="0" lIns="0" bIns="0" rIns="0">
            <a:spAutoFit/>
          </a:bodyPr>
          <a:lstStyle/>
          <a:p>
            <a:pPr algn="just">
              <a:lnSpc>
                <a:spcPts val="3919"/>
              </a:lnSpc>
              <a:spcBef>
                <a:spcPct val="0"/>
              </a:spcBef>
            </a:pPr>
            <a:r>
              <a:rPr lang="en-US" sz="2799">
                <a:solidFill>
                  <a:srgbClr val="000000"/>
                </a:solidFill>
                <a:latin typeface="Times New Roman Bold"/>
              </a:rPr>
              <a:t>CHALLENGES FACED IN WEB SCRAPING AND EDA PROJECT:</a:t>
            </a:r>
          </a:p>
          <a:p>
            <a:pPr algn="just" marL="604519" indent="-302260" lvl="1">
              <a:lnSpc>
                <a:spcPts val="3919"/>
              </a:lnSpc>
              <a:spcBef>
                <a:spcPct val="0"/>
              </a:spcBef>
              <a:buFont typeface="Arial"/>
              <a:buChar char="•"/>
            </a:pPr>
            <a:r>
              <a:rPr lang="en-US" sz="2799">
                <a:solidFill>
                  <a:srgbClr val="000000"/>
                </a:solidFill>
                <a:latin typeface="Times New Roman Semi-Bold"/>
              </a:rPr>
              <a:t>Finding the Website:</a:t>
            </a:r>
            <a:r>
              <a:rPr lang="en-US" sz="2799">
                <a:solidFill>
                  <a:srgbClr val="000000"/>
                </a:solidFill>
                <a:latin typeface="Times New Roman"/>
              </a:rPr>
              <a:t> Locating the relevant website containing the required data.</a:t>
            </a:r>
          </a:p>
          <a:p>
            <a:pPr algn="just" marL="604519" indent="-302260" lvl="1">
              <a:lnSpc>
                <a:spcPts val="3919"/>
              </a:lnSpc>
              <a:spcBef>
                <a:spcPct val="0"/>
              </a:spcBef>
              <a:buFont typeface="Arial"/>
              <a:buChar char="•"/>
            </a:pPr>
            <a:r>
              <a:rPr lang="en-US" sz="2799">
                <a:solidFill>
                  <a:srgbClr val="000000"/>
                </a:solidFill>
                <a:latin typeface="Times New Roman Semi-Bold"/>
              </a:rPr>
              <a:t>Scraping Website:</a:t>
            </a:r>
            <a:r>
              <a:rPr lang="en-US" sz="2799">
                <a:solidFill>
                  <a:srgbClr val="000000"/>
                </a:solidFill>
                <a:latin typeface="Times New Roman"/>
              </a:rPr>
              <a:t> Extracting data from the website efficiently.</a:t>
            </a:r>
          </a:p>
          <a:p>
            <a:pPr algn="just" marL="604519" indent="-302260" lvl="1">
              <a:lnSpc>
                <a:spcPts val="3919"/>
              </a:lnSpc>
              <a:spcBef>
                <a:spcPct val="0"/>
              </a:spcBef>
              <a:buFont typeface="Arial"/>
              <a:buChar char="•"/>
            </a:pPr>
            <a:r>
              <a:rPr lang="en-US" sz="2799">
                <a:solidFill>
                  <a:srgbClr val="000000"/>
                </a:solidFill>
                <a:latin typeface="Times New Roman Semi-Bold"/>
              </a:rPr>
              <a:t>Cleaning the Data:</a:t>
            </a:r>
            <a:r>
              <a:rPr lang="en-US" sz="2799">
                <a:solidFill>
                  <a:srgbClr val="000000"/>
                </a:solidFill>
                <a:latin typeface="Times New Roman"/>
              </a:rPr>
              <a:t> Removing inconsistencies and organizing the data for analysis.</a:t>
            </a:r>
          </a:p>
          <a:p>
            <a:pPr algn="just" marL="604519" indent="-302260" lvl="1">
              <a:lnSpc>
                <a:spcPts val="3919"/>
              </a:lnSpc>
              <a:spcBef>
                <a:spcPct val="0"/>
              </a:spcBef>
              <a:buFont typeface="Arial"/>
              <a:buChar char="•"/>
            </a:pPr>
            <a:r>
              <a:rPr lang="en-US" sz="2799">
                <a:solidFill>
                  <a:srgbClr val="000000"/>
                </a:solidFill>
                <a:latin typeface="Times New Roman Semi-Bold"/>
              </a:rPr>
              <a:t>Choosing Visualizations:</a:t>
            </a:r>
            <a:r>
              <a:rPr lang="en-US" sz="2799">
                <a:solidFill>
                  <a:srgbClr val="000000"/>
                </a:solidFill>
                <a:latin typeface="Times New Roman"/>
              </a:rPr>
              <a:t> Selecting appropriate visual representations for effective communication.</a:t>
            </a:r>
          </a:p>
        </p:txBody>
      </p:sp>
      <p:sp>
        <p:nvSpPr>
          <p:cNvPr name="Freeform 4" id="4"/>
          <p:cNvSpPr/>
          <p:nvPr/>
        </p:nvSpPr>
        <p:spPr>
          <a:xfrm flipH="false" flipV="false" rot="0">
            <a:off x="14452766" y="9486734"/>
            <a:ext cx="3835234" cy="800266"/>
          </a:xfrm>
          <a:custGeom>
            <a:avLst/>
            <a:gdLst/>
            <a:ahLst/>
            <a:cxnLst/>
            <a:rect r="r" b="b" t="t" l="l"/>
            <a:pathLst>
              <a:path h="800266" w="3835234">
                <a:moveTo>
                  <a:pt x="0" y="0"/>
                </a:moveTo>
                <a:lnTo>
                  <a:pt x="3835234" y="0"/>
                </a:lnTo>
                <a:lnTo>
                  <a:pt x="3835234" y="800266"/>
                </a:lnTo>
                <a:lnTo>
                  <a:pt x="0" y="800266"/>
                </a:lnTo>
                <a:lnTo>
                  <a:pt x="0" y="0"/>
                </a:lnTo>
                <a:close/>
              </a:path>
            </a:pathLst>
          </a:custGeom>
          <a:blipFill>
            <a:blip r:embed="rId2"/>
            <a:stretch>
              <a:fillRect l="0" t="0" r="0" b="0"/>
            </a:stretch>
          </a:blipFill>
        </p:spPr>
      </p:sp>
      <p:sp>
        <p:nvSpPr>
          <p:cNvPr name="TextBox 5" id="5"/>
          <p:cNvSpPr txBox="true"/>
          <p:nvPr/>
        </p:nvSpPr>
        <p:spPr>
          <a:xfrm rot="0">
            <a:off x="1457069" y="5452728"/>
            <a:ext cx="16230600" cy="2716530"/>
          </a:xfrm>
          <a:prstGeom prst="rect">
            <a:avLst/>
          </a:prstGeom>
        </p:spPr>
        <p:txBody>
          <a:bodyPr anchor="t" rtlCol="false" tIns="0" lIns="0" bIns="0" rIns="0">
            <a:spAutoFit/>
          </a:bodyPr>
          <a:lstStyle/>
          <a:p>
            <a:pPr algn="ctr">
              <a:lnSpc>
                <a:spcPts val="5319"/>
              </a:lnSpc>
              <a:spcBef>
                <a:spcPct val="0"/>
              </a:spcBef>
            </a:pPr>
            <a:r>
              <a:rPr lang="en-US" sz="3799">
                <a:solidFill>
                  <a:srgbClr val="000000"/>
                </a:solidFill>
                <a:latin typeface="Times New Roman Bold"/>
              </a:rPr>
              <a:t>CONCLUSION:</a:t>
            </a:r>
          </a:p>
          <a:p>
            <a:pPr algn="just">
              <a:lnSpc>
                <a:spcPts val="3919"/>
              </a:lnSpc>
              <a:spcBef>
                <a:spcPct val="0"/>
              </a:spcBef>
            </a:pPr>
            <a:r>
              <a:rPr lang="en-US" sz="2799">
                <a:solidFill>
                  <a:srgbClr val="000000"/>
                </a:solidFill>
                <a:latin typeface="Times New Roman"/>
              </a:rPr>
              <a:t>The S&amp;P 500 dataset provides valuable insights into the dynamics of the U.S. economy, showcasing sector-specific trends, company founding patterns, and the evolution of the S&amp;P 500 index. These findings contribute to a comprehensive understanding of the economic landscape and can guide strategic decisions in various industries.</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975031" y="1028700"/>
            <a:ext cx="13271001" cy="8019301"/>
          </a:xfrm>
          <a:custGeom>
            <a:avLst/>
            <a:gdLst/>
            <a:ahLst/>
            <a:cxnLst/>
            <a:rect r="r" b="b" t="t" l="l"/>
            <a:pathLst>
              <a:path h="8019301" w="13271001">
                <a:moveTo>
                  <a:pt x="0" y="0"/>
                </a:moveTo>
                <a:lnTo>
                  <a:pt x="13271001" y="0"/>
                </a:lnTo>
                <a:lnTo>
                  <a:pt x="13271001" y="8019301"/>
                </a:lnTo>
                <a:lnTo>
                  <a:pt x="0" y="8019301"/>
                </a:lnTo>
                <a:lnTo>
                  <a:pt x="0" y="0"/>
                </a:lnTo>
                <a:close/>
              </a:path>
            </a:pathLst>
          </a:custGeom>
          <a:blipFill>
            <a:blip r:embed="rId2"/>
            <a:stretch>
              <a:fillRect l="-3764" t="0" r="0" b="-28788"/>
            </a:stretch>
          </a:blipFill>
        </p:spPr>
      </p:sp>
      <p:sp>
        <p:nvSpPr>
          <p:cNvPr name="Freeform 3" id="3"/>
          <p:cNvSpPr/>
          <p:nvPr/>
        </p:nvSpPr>
        <p:spPr>
          <a:xfrm flipH="false" flipV="false" rot="0">
            <a:off x="14469541" y="9490235"/>
            <a:ext cx="3818459" cy="796765"/>
          </a:xfrm>
          <a:custGeom>
            <a:avLst/>
            <a:gdLst/>
            <a:ahLst/>
            <a:cxnLst/>
            <a:rect r="r" b="b" t="t" l="l"/>
            <a:pathLst>
              <a:path h="796765" w="3818459">
                <a:moveTo>
                  <a:pt x="0" y="0"/>
                </a:moveTo>
                <a:lnTo>
                  <a:pt x="3818459" y="0"/>
                </a:lnTo>
                <a:lnTo>
                  <a:pt x="3818459" y="796765"/>
                </a:lnTo>
                <a:lnTo>
                  <a:pt x="0" y="796765"/>
                </a:lnTo>
                <a:lnTo>
                  <a:pt x="0" y="0"/>
                </a:lnTo>
                <a:close/>
              </a:path>
            </a:pathLst>
          </a:custGeom>
          <a:blipFill>
            <a:blip r:embed="rId3"/>
            <a:stretch>
              <a:fillRect l="0" t="0" r="0" b="0"/>
            </a:stretch>
          </a:blipFill>
        </p:spPr>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483625" y="9487988"/>
            <a:ext cx="3829227" cy="799012"/>
          </a:xfrm>
          <a:custGeom>
            <a:avLst/>
            <a:gdLst/>
            <a:ahLst/>
            <a:cxnLst/>
            <a:rect r="r" b="b" t="t" l="l"/>
            <a:pathLst>
              <a:path h="799012" w="3829227">
                <a:moveTo>
                  <a:pt x="0" y="0"/>
                </a:moveTo>
                <a:lnTo>
                  <a:pt x="3829227" y="0"/>
                </a:lnTo>
                <a:lnTo>
                  <a:pt x="3829227" y="799012"/>
                </a:lnTo>
                <a:lnTo>
                  <a:pt x="0" y="799012"/>
                </a:lnTo>
                <a:lnTo>
                  <a:pt x="0" y="0"/>
                </a:lnTo>
                <a:close/>
              </a:path>
            </a:pathLst>
          </a:custGeom>
          <a:blipFill>
            <a:blip r:embed="rId3"/>
            <a:stretch>
              <a:fillRect l="0" t="0" r="0" b="0"/>
            </a:stretch>
          </a:blipFill>
        </p:spPr>
      </p:sp>
      <p:sp>
        <p:nvSpPr>
          <p:cNvPr name="Freeform 3" id="3"/>
          <p:cNvSpPr/>
          <p:nvPr/>
        </p:nvSpPr>
        <p:spPr>
          <a:xfrm flipH="false" flipV="false" rot="0">
            <a:off x="9699774" y="2776124"/>
            <a:ext cx="6698464" cy="4251475"/>
          </a:xfrm>
          <a:custGeom>
            <a:avLst/>
            <a:gdLst/>
            <a:ahLst/>
            <a:cxnLst/>
            <a:rect r="r" b="b" t="t" l="l"/>
            <a:pathLst>
              <a:path h="4251475" w="6698464">
                <a:moveTo>
                  <a:pt x="0" y="0"/>
                </a:moveTo>
                <a:lnTo>
                  <a:pt x="6698465" y="0"/>
                </a:lnTo>
                <a:lnTo>
                  <a:pt x="6698465" y="4251475"/>
                </a:lnTo>
                <a:lnTo>
                  <a:pt x="0" y="4251475"/>
                </a:lnTo>
                <a:lnTo>
                  <a:pt x="0" y="0"/>
                </a:lnTo>
                <a:close/>
              </a:path>
            </a:pathLst>
          </a:custGeom>
          <a:blipFill>
            <a:blip r:embed="rId4"/>
            <a:stretch>
              <a:fillRect l="0" t="0" r="0" b="0"/>
            </a:stretch>
          </a:blipFill>
        </p:spPr>
      </p:sp>
      <p:sp>
        <p:nvSpPr>
          <p:cNvPr name="TextBox 4" id="4"/>
          <p:cNvSpPr txBox="true"/>
          <p:nvPr/>
        </p:nvSpPr>
        <p:spPr>
          <a:xfrm rot="0">
            <a:off x="1958325" y="4541500"/>
            <a:ext cx="5309904" cy="1062761"/>
          </a:xfrm>
          <a:prstGeom prst="rect">
            <a:avLst/>
          </a:prstGeom>
        </p:spPr>
        <p:txBody>
          <a:bodyPr anchor="t" rtlCol="false" tIns="0" lIns="0" bIns="0" rIns="0">
            <a:spAutoFit/>
          </a:bodyPr>
          <a:lstStyle/>
          <a:p>
            <a:pPr algn="l">
              <a:lnSpc>
                <a:spcPts val="7920"/>
              </a:lnSpc>
            </a:pPr>
            <a:r>
              <a:rPr lang="en-US" sz="6600">
                <a:solidFill>
                  <a:srgbClr val="C00000"/>
                </a:solidFill>
                <a:latin typeface="Libre Baskerville"/>
              </a:rPr>
              <a:t>THANK YOU</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360542" y="1038225"/>
            <a:ext cx="15194762" cy="670560"/>
          </a:xfrm>
          <a:prstGeom prst="rect">
            <a:avLst/>
          </a:prstGeom>
        </p:spPr>
        <p:txBody>
          <a:bodyPr anchor="t" rtlCol="false" tIns="0" lIns="0" bIns="0" rIns="0">
            <a:spAutoFit/>
          </a:bodyPr>
          <a:lstStyle/>
          <a:p>
            <a:pPr algn="ctr">
              <a:lnSpc>
                <a:spcPts val="4320"/>
              </a:lnSpc>
            </a:pPr>
            <a:r>
              <a:rPr lang="en-US" sz="4500" u="sng">
                <a:solidFill>
                  <a:srgbClr val="C00000"/>
                </a:solidFill>
                <a:latin typeface="Times New Roman"/>
              </a:rPr>
              <a:t>BUSINESS PROBLEM AND USE CASE DOMAIN</a:t>
            </a:r>
            <a:r>
              <a:rPr lang="en-US" sz="4500" u="sng">
                <a:solidFill>
                  <a:srgbClr val="C00000"/>
                </a:solidFill>
                <a:latin typeface="Times New Roman"/>
              </a:rPr>
              <a:t> </a:t>
            </a:r>
          </a:p>
        </p:txBody>
      </p:sp>
      <p:sp>
        <p:nvSpPr>
          <p:cNvPr name="TextBox 3" id="3"/>
          <p:cNvSpPr txBox="true"/>
          <p:nvPr/>
        </p:nvSpPr>
        <p:spPr>
          <a:xfrm rot="0">
            <a:off x="1028700" y="1905001"/>
            <a:ext cx="16044523" cy="5947408"/>
          </a:xfrm>
          <a:prstGeom prst="rect">
            <a:avLst/>
          </a:prstGeom>
        </p:spPr>
        <p:txBody>
          <a:bodyPr anchor="t" rtlCol="false" tIns="0" lIns="0" bIns="0" rIns="0">
            <a:spAutoFit/>
          </a:bodyPr>
          <a:lstStyle/>
          <a:p>
            <a:pPr>
              <a:lnSpc>
                <a:spcPts val="4500"/>
              </a:lnSpc>
            </a:pPr>
          </a:p>
          <a:p>
            <a:pPr>
              <a:lnSpc>
                <a:spcPts val="4200"/>
              </a:lnSpc>
            </a:pPr>
            <a:r>
              <a:rPr lang="en-US" sz="2800" spc="14">
                <a:solidFill>
                  <a:srgbClr val="000000"/>
                </a:solidFill>
                <a:latin typeface="Times New Roman Bold"/>
              </a:rPr>
              <a:t>Business Problem Statement:</a:t>
            </a:r>
          </a:p>
          <a:p>
            <a:pPr>
              <a:lnSpc>
                <a:spcPts val="4200"/>
              </a:lnSpc>
            </a:pPr>
            <a:r>
              <a:rPr lang="en-US" sz="2800" spc="14">
                <a:solidFill>
                  <a:srgbClr val="000000"/>
                </a:solidFill>
                <a:latin typeface="Times New Roman Bold"/>
              </a:rPr>
              <a:t>Analysis Of S&amp;P 500 Companies</a:t>
            </a:r>
          </a:p>
          <a:p>
            <a:pPr>
              <a:lnSpc>
                <a:spcPts val="4200"/>
              </a:lnSpc>
            </a:pPr>
            <a:r>
              <a:rPr lang="en-US" sz="2800" spc="14">
                <a:solidFill>
                  <a:srgbClr val="000000"/>
                </a:solidFill>
                <a:latin typeface="Times New Roman"/>
              </a:rPr>
              <a:t>Identify key factors and trends across S&amp;P 500 companies to inform strategic investment decisions, assess market risks, and uncover potential growth opportunities.</a:t>
            </a:r>
          </a:p>
          <a:p>
            <a:pPr>
              <a:lnSpc>
                <a:spcPts val="4200"/>
              </a:lnSpc>
            </a:pPr>
          </a:p>
          <a:p>
            <a:pPr>
              <a:lnSpc>
                <a:spcPts val="4200"/>
              </a:lnSpc>
            </a:pPr>
            <a:r>
              <a:rPr lang="en-US" sz="2800" spc="14">
                <a:solidFill>
                  <a:srgbClr val="000000"/>
                </a:solidFill>
                <a:latin typeface="Times New Roman Bold"/>
              </a:rPr>
              <a:t>Introduction</a:t>
            </a:r>
          </a:p>
          <a:p>
            <a:pPr>
              <a:lnSpc>
                <a:spcPts val="4200"/>
              </a:lnSpc>
            </a:pPr>
            <a:r>
              <a:rPr lang="en-US" sz="2800" spc="14">
                <a:solidFill>
                  <a:srgbClr val="000000"/>
                </a:solidFill>
                <a:latin typeface="Times New Roman Bold"/>
              </a:rPr>
              <a:t>Understanding the S&amp;P 500:</a:t>
            </a:r>
          </a:p>
          <a:p>
            <a:pPr>
              <a:lnSpc>
                <a:spcPts val="4200"/>
              </a:lnSpc>
            </a:pPr>
            <a:r>
              <a:rPr lang="en-US" sz="2800" spc="14">
                <a:solidFill>
                  <a:srgbClr val="000000"/>
                </a:solidFill>
                <a:latin typeface="Times New Roman"/>
              </a:rPr>
              <a:t>A market-capitalization-weighted index of the 500 largest U.S. publicly traded companies.</a:t>
            </a:r>
          </a:p>
          <a:p>
            <a:pPr>
              <a:lnSpc>
                <a:spcPts val="4200"/>
              </a:lnSpc>
            </a:pPr>
            <a:r>
              <a:rPr lang="en-US" sz="2800" spc="14">
                <a:solidFill>
                  <a:srgbClr val="000000"/>
                </a:solidFill>
                <a:latin typeface="Times New Roman"/>
              </a:rPr>
              <a:t>Represents a broad snapshot of the U.S. economy and is a widely used benchmark for investment performance.</a:t>
            </a:r>
          </a:p>
        </p:txBody>
      </p:sp>
      <p:sp>
        <p:nvSpPr>
          <p:cNvPr name="Freeform 4" id="4"/>
          <p:cNvSpPr/>
          <p:nvPr/>
        </p:nvSpPr>
        <p:spPr>
          <a:xfrm flipH="false" flipV="false" rot="0">
            <a:off x="14390230" y="9419402"/>
            <a:ext cx="3824467" cy="798019"/>
          </a:xfrm>
          <a:custGeom>
            <a:avLst/>
            <a:gdLst/>
            <a:ahLst/>
            <a:cxnLst/>
            <a:rect r="r" b="b" t="t" l="l"/>
            <a:pathLst>
              <a:path h="798019" w="3824467">
                <a:moveTo>
                  <a:pt x="0" y="0"/>
                </a:moveTo>
                <a:lnTo>
                  <a:pt x="3824467" y="0"/>
                </a:lnTo>
                <a:lnTo>
                  <a:pt x="3824467" y="798019"/>
                </a:lnTo>
                <a:lnTo>
                  <a:pt x="0" y="798019"/>
                </a:lnTo>
                <a:lnTo>
                  <a:pt x="0" y="0"/>
                </a:lnTo>
                <a:close/>
              </a:path>
            </a:pathLst>
          </a:custGeom>
          <a:blipFill>
            <a:blip r:embed="rId3"/>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216323" y="642938"/>
            <a:ext cx="15855353" cy="8324849"/>
          </a:xfrm>
          <a:prstGeom prst="rect">
            <a:avLst/>
          </a:prstGeom>
        </p:spPr>
        <p:txBody>
          <a:bodyPr anchor="t" rtlCol="false" tIns="0" lIns="0" bIns="0" rIns="0">
            <a:spAutoFit/>
          </a:bodyPr>
          <a:lstStyle/>
          <a:p>
            <a:pPr algn="ctr">
              <a:lnSpc>
                <a:spcPts val="6750"/>
              </a:lnSpc>
            </a:pPr>
            <a:r>
              <a:rPr lang="en-US" sz="4500" u="sng">
                <a:solidFill>
                  <a:srgbClr val="C00000"/>
                </a:solidFill>
                <a:latin typeface="Times New Roman"/>
              </a:rPr>
              <a:t>OBJECTIVE OF THE PROJECT:</a:t>
            </a:r>
          </a:p>
          <a:p>
            <a:pPr algn="ctr">
              <a:lnSpc>
                <a:spcPts val="6750"/>
              </a:lnSpc>
            </a:pPr>
          </a:p>
          <a:p>
            <a:pPr algn="just">
              <a:lnSpc>
                <a:spcPts val="4200"/>
              </a:lnSpc>
            </a:pPr>
            <a:r>
              <a:rPr lang="en-US" sz="2800">
                <a:solidFill>
                  <a:srgbClr val="000000"/>
                </a:solidFill>
                <a:latin typeface="Times New Roman Bold"/>
              </a:rPr>
              <a:t>Investment Portfolio Optimization:</a:t>
            </a:r>
          </a:p>
          <a:p>
            <a:pPr algn="just" marL="604531" indent="-302265" lvl="1">
              <a:lnSpc>
                <a:spcPts val="3920"/>
              </a:lnSpc>
              <a:buFont typeface="Arial"/>
              <a:buChar char="•"/>
            </a:pPr>
            <a:r>
              <a:rPr lang="en-US" sz="2800">
                <a:solidFill>
                  <a:srgbClr val="000000"/>
                </a:solidFill>
                <a:latin typeface="Times New Roman"/>
              </a:rPr>
              <a:t>Analyze sector and subindustry performance to identify promising investment opportunities.</a:t>
            </a:r>
          </a:p>
          <a:p>
            <a:pPr algn="just" marL="604531" indent="-302265" lvl="1">
              <a:lnSpc>
                <a:spcPts val="3920"/>
              </a:lnSpc>
              <a:spcBef>
                <a:spcPct val="0"/>
              </a:spcBef>
              <a:buFont typeface="Arial"/>
              <a:buChar char="•"/>
            </a:pPr>
            <a:r>
              <a:rPr lang="en-US" sz="2800">
                <a:solidFill>
                  <a:srgbClr val="000000"/>
                </a:solidFill>
                <a:latin typeface="Times New Roman"/>
              </a:rPr>
              <a:t>Assess company growth potential and risk factors based on financial indicators.</a:t>
            </a:r>
          </a:p>
          <a:p>
            <a:pPr algn="just">
              <a:lnSpc>
                <a:spcPts val="3920"/>
              </a:lnSpc>
              <a:spcBef>
                <a:spcPct val="0"/>
              </a:spcBef>
            </a:pPr>
            <a:r>
              <a:rPr lang="en-US" sz="2800">
                <a:solidFill>
                  <a:srgbClr val="000000"/>
                </a:solidFill>
                <a:latin typeface="Times New Roman Bold"/>
              </a:rPr>
              <a:t>Market Risk Assessment:</a:t>
            </a:r>
          </a:p>
          <a:p>
            <a:pPr algn="just" marL="604531" indent="-302265" lvl="1">
              <a:lnSpc>
                <a:spcPts val="3920"/>
              </a:lnSpc>
              <a:buFont typeface="Arial"/>
              <a:buChar char="•"/>
            </a:pPr>
            <a:r>
              <a:rPr lang="en-US" sz="2800">
                <a:solidFill>
                  <a:srgbClr val="000000"/>
                </a:solidFill>
                <a:latin typeface="Times New Roman"/>
              </a:rPr>
              <a:t>Monitor trends in company performance across sectors to identify potential economic risks.</a:t>
            </a:r>
          </a:p>
          <a:p>
            <a:pPr algn="just" marL="604531" indent="-302265" lvl="1">
              <a:lnSpc>
                <a:spcPts val="3920"/>
              </a:lnSpc>
              <a:buFont typeface="Arial"/>
              <a:buChar char="•"/>
            </a:pPr>
            <a:r>
              <a:rPr lang="en-US" sz="2800">
                <a:solidFill>
                  <a:srgbClr val="000000"/>
                </a:solidFill>
                <a:latin typeface="Times New Roman"/>
              </a:rPr>
              <a:t>Anticipate market shifts and make informed portfolio adjustments.</a:t>
            </a:r>
          </a:p>
          <a:p>
            <a:pPr algn="just">
              <a:lnSpc>
                <a:spcPts val="3920"/>
              </a:lnSpc>
              <a:spcBef>
                <a:spcPct val="0"/>
              </a:spcBef>
            </a:pPr>
            <a:r>
              <a:rPr lang="en-US" sz="2800">
                <a:solidFill>
                  <a:srgbClr val="000000"/>
                </a:solidFill>
                <a:latin typeface="Times New Roman Bold"/>
              </a:rPr>
              <a:t>Industry Analysis and Growth Opportunities:</a:t>
            </a:r>
          </a:p>
          <a:p>
            <a:pPr algn="just" marL="604531" indent="-302265" lvl="1">
              <a:lnSpc>
                <a:spcPts val="3920"/>
              </a:lnSpc>
              <a:buFont typeface="Arial"/>
              <a:buChar char="•"/>
            </a:pPr>
            <a:r>
              <a:rPr lang="en-US" sz="2800">
                <a:solidFill>
                  <a:srgbClr val="000000"/>
                </a:solidFill>
                <a:latin typeface="Times New Roman"/>
              </a:rPr>
              <a:t>Explore emerging industries and subindustries with high growth potential.</a:t>
            </a:r>
          </a:p>
          <a:p>
            <a:pPr algn="just" marL="604531" indent="-302265" lvl="1">
              <a:lnSpc>
                <a:spcPts val="3920"/>
              </a:lnSpc>
              <a:buFont typeface="Arial"/>
              <a:buChar char="•"/>
            </a:pPr>
            <a:r>
              <a:rPr lang="en-US" sz="2800">
                <a:solidFill>
                  <a:srgbClr val="000000"/>
                </a:solidFill>
                <a:latin typeface="Times New Roman"/>
              </a:rPr>
              <a:t>Identify potential acquisition targets or strategic partnerships.</a:t>
            </a:r>
          </a:p>
          <a:p>
            <a:pPr algn="just">
              <a:lnSpc>
                <a:spcPts val="3920"/>
              </a:lnSpc>
              <a:spcBef>
                <a:spcPct val="0"/>
              </a:spcBef>
            </a:pPr>
            <a:r>
              <a:rPr lang="en-US" sz="2800">
                <a:solidFill>
                  <a:srgbClr val="000000"/>
                </a:solidFill>
                <a:latin typeface="Times New Roman Bold"/>
              </a:rPr>
              <a:t>Geographic Insights:</a:t>
            </a:r>
          </a:p>
          <a:p>
            <a:pPr algn="just" marL="604531" indent="-302265" lvl="1">
              <a:lnSpc>
                <a:spcPts val="3920"/>
              </a:lnSpc>
              <a:buFont typeface="Arial"/>
              <a:buChar char="•"/>
            </a:pPr>
            <a:r>
              <a:rPr lang="en-US" sz="2800">
                <a:solidFill>
                  <a:srgbClr val="000000"/>
                </a:solidFill>
                <a:latin typeface="Times New Roman"/>
              </a:rPr>
              <a:t>Analyze company distribution and performance across different regions.</a:t>
            </a:r>
          </a:p>
          <a:p>
            <a:pPr algn="just" marL="604531" indent="-302265" lvl="1">
              <a:lnSpc>
                <a:spcPts val="3920"/>
              </a:lnSpc>
              <a:buFont typeface="Arial"/>
              <a:buChar char="•"/>
            </a:pPr>
            <a:r>
              <a:rPr lang="en-US" sz="2800">
                <a:solidFill>
                  <a:srgbClr val="000000"/>
                </a:solidFill>
                <a:latin typeface="Times New Roman"/>
              </a:rPr>
              <a:t>Understand regional economic strengths and weaknesses.</a:t>
            </a:r>
          </a:p>
          <a:p>
            <a:pPr algn="just">
              <a:lnSpc>
                <a:spcPts val="4200"/>
              </a:lnSpc>
            </a:pPr>
          </a:p>
        </p:txBody>
      </p:sp>
      <p:sp>
        <p:nvSpPr>
          <p:cNvPr name="Freeform 3" id="3"/>
          <p:cNvSpPr/>
          <p:nvPr/>
        </p:nvSpPr>
        <p:spPr>
          <a:xfrm flipH="false" flipV="false" rot="0">
            <a:off x="14475548" y="9419402"/>
            <a:ext cx="3812452" cy="795512"/>
          </a:xfrm>
          <a:custGeom>
            <a:avLst/>
            <a:gdLst/>
            <a:ahLst/>
            <a:cxnLst/>
            <a:rect r="r" b="b" t="t" l="l"/>
            <a:pathLst>
              <a:path h="795512" w="3812452">
                <a:moveTo>
                  <a:pt x="0" y="0"/>
                </a:moveTo>
                <a:lnTo>
                  <a:pt x="3812452" y="0"/>
                </a:lnTo>
                <a:lnTo>
                  <a:pt x="3812452" y="795512"/>
                </a:lnTo>
                <a:lnTo>
                  <a:pt x="0" y="795512"/>
                </a:lnTo>
                <a:lnTo>
                  <a:pt x="0" y="0"/>
                </a:lnTo>
                <a:close/>
              </a:path>
            </a:pathLst>
          </a:custGeom>
          <a:blipFill>
            <a:blip r:embed="rId2"/>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343955" y="623888"/>
            <a:ext cx="15600090" cy="7331074"/>
          </a:xfrm>
          <a:prstGeom prst="rect">
            <a:avLst/>
          </a:prstGeom>
        </p:spPr>
        <p:txBody>
          <a:bodyPr anchor="t" rtlCol="false" tIns="0" lIns="0" bIns="0" rIns="0">
            <a:spAutoFit/>
          </a:bodyPr>
          <a:lstStyle/>
          <a:p>
            <a:pPr algn="ctr">
              <a:lnSpc>
                <a:spcPts val="7200"/>
              </a:lnSpc>
            </a:pPr>
            <a:r>
              <a:rPr lang="en-US" sz="4800" u="sng">
                <a:solidFill>
                  <a:srgbClr val="C00000"/>
                </a:solidFill>
                <a:latin typeface="Times New Roman"/>
              </a:rPr>
              <a:t>WEB SCRAPING:</a:t>
            </a:r>
          </a:p>
          <a:p>
            <a:pPr algn="ctr">
              <a:lnSpc>
                <a:spcPts val="6750"/>
              </a:lnSpc>
            </a:pPr>
          </a:p>
          <a:p>
            <a:pPr algn="just">
              <a:lnSpc>
                <a:spcPts val="3920"/>
              </a:lnSpc>
            </a:pPr>
            <a:r>
              <a:rPr lang="en-US" sz="2800">
                <a:solidFill>
                  <a:srgbClr val="000000"/>
                </a:solidFill>
                <a:latin typeface="Times New Roman Bold"/>
              </a:rPr>
              <a:t>Web Scraping: </a:t>
            </a:r>
            <a:r>
              <a:rPr lang="en-US" sz="2800">
                <a:solidFill>
                  <a:srgbClr val="000000"/>
                </a:solidFill>
                <a:latin typeface="Times New Roman"/>
              </a:rPr>
              <a:t>Data Mining Beyond APIs</a:t>
            </a:r>
          </a:p>
          <a:p>
            <a:pPr algn="just" marL="604531" indent="-302265" lvl="1">
              <a:lnSpc>
                <a:spcPts val="3920"/>
              </a:lnSpc>
              <a:buFont typeface="Arial"/>
              <a:buChar char="•"/>
            </a:pPr>
            <a:r>
              <a:rPr lang="en-US" sz="2800">
                <a:solidFill>
                  <a:srgbClr val="000000"/>
                </a:solidFill>
                <a:latin typeface="Times New Roman"/>
              </a:rPr>
              <a:t>Automated method to collect large amounts of data from websites.</a:t>
            </a:r>
          </a:p>
          <a:p>
            <a:pPr algn="just" marL="604531" indent="-302265" lvl="1">
              <a:lnSpc>
                <a:spcPts val="3920"/>
              </a:lnSpc>
              <a:buFont typeface="Arial"/>
              <a:buChar char="•"/>
            </a:pPr>
            <a:r>
              <a:rPr lang="en-US" sz="2800">
                <a:solidFill>
                  <a:srgbClr val="000000"/>
                </a:solidFill>
                <a:latin typeface="Times New Roman"/>
              </a:rPr>
              <a:t>Transforms unstructured HTML data into structured formats for analysis.</a:t>
            </a:r>
          </a:p>
          <a:p>
            <a:pPr algn="just" marL="604531" indent="-302265" lvl="1">
              <a:lnSpc>
                <a:spcPts val="3920"/>
              </a:lnSpc>
              <a:buFont typeface="Arial"/>
              <a:buChar char="•"/>
            </a:pPr>
            <a:r>
              <a:rPr lang="en-US" sz="2800">
                <a:solidFill>
                  <a:srgbClr val="000000"/>
                </a:solidFill>
                <a:latin typeface="Times New Roman"/>
              </a:rPr>
              <a:t>Ideal for websites lacking structured data access </a:t>
            </a:r>
          </a:p>
          <a:p>
            <a:pPr algn="just">
              <a:lnSpc>
                <a:spcPts val="3920"/>
              </a:lnSpc>
            </a:pPr>
            <a:r>
              <a:rPr lang="en-US" sz="2800">
                <a:solidFill>
                  <a:srgbClr val="000000"/>
                </a:solidFill>
                <a:latin typeface="Times New Roman Bold"/>
              </a:rPr>
              <a:t>Methods:</a:t>
            </a:r>
          </a:p>
          <a:p>
            <a:pPr algn="just" marL="604531" indent="-302265" lvl="1">
              <a:lnSpc>
                <a:spcPts val="3920"/>
              </a:lnSpc>
              <a:buFont typeface="Arial"/>
              <a:buChar char="•"/>
            </a:pPr>
            <a:r>
              <a:rPr lang="en-US" sz="2800">
                <a:solidFill>
                  <a:srgbClr val="000000"/>
                </a:solidFill>
                <a:latin typeface="Times New Roman"/>
              </a:rPr>
              <a:t>APIs (if available)</a:t>
            </a:r>
          </a:p>
          <a:p>
            <a:pPr algn="just" marL="604531" indent="-302265" lvl="1">
              <a:lnSpc>
                <a:spcPts val="3920"/>
              </a:lnSpc>
              <a:buFont typeface="Arial"/>
              <a:buChar char="•"/>
            </a:pPr>
            <a:r>
              <a:rPr lang="en-US" sz="2800">
                <a:solidFill>
                  <a:srgbClr val="000000"/>
                </a:solidFill>
                <a:latin typeface="Times New Roman"/>
              </a:rPr>
              <a:t>Custom code</a:t>
            </a:r>
          </a:p>
          <a:p>
            <a:pPr algn="just">
              <a:lnSpc>
                <a:spcPts val="3920"/>
              </a:lnSpc>
            </a:pPr>
            <a:r>
              <a:rPr lang="en-US" sz="2800">
                <a:solidFill>
                  <a:srgbClr val="000000"/>
                </a:solidFill>
                <a:latin typeface="Times New Roman Bold"/>
              </a:rPr>
              <a:t>Popular tools:</a:t>
            </a:r>
          </a:p>
          <a:p>
            <a:pPr algn="just" marL="604531" indent="-302265" lvl="1">
              <a:lnSpc>
                <a:spcPts val="3920"/>
              </a:lnSpc>
              <a:buFont typeface="Arial"/>
              <a:buChar char="•"/>
            </a:pPr>
            <a:r>
              <a:rPr lang="en-US" sz="2800">
                <a:solidFill>
                  <a:srgbClr val="000000"/>
                </a:solidFill>
                <a:latin typeface="Times New Roman Bold"/>
              </a:rPr>
              <a:t>Python</a:t>
            </a:r>
            <a:r>
              <a:rPr lang="en-US" sz="2800">
                <a:solidFill>
                  <a:srgbClr val="000000"/>
                </a:solidFill>
                <a:latin typeface="Times New Roman"/>
              </a:rPr>
              <a:t>: versatile language with dedicated libraries.</a:t>
            </a:r>
          </a:p>
          <a:p>
            <a:pPr algn="just" marL="604531" indent="-302265" lvl="1">
              <a:lnSpc>
                <a:spcPts val="3920"/>
              </a:lnSpc>
              <a:buFont typeface="Arial"/>
              <a:buChar char="•"/>
            </a:pPr>
            <a:r>
              <a:rPr lang="en-US" sz="2800">
                <a:solidFill>
                  <a:srgbClr val="000000"/>
                </a:solidFill>
                <a:latin typeface="Times New Roman Bold"/>
              </a:rPr>
              <a:t>Scrapy</a:t>
            </a:r>
            <a:r>
              <a:rPr lang="en-US" sz="2800">
                <a:solidFill>
                  <a:srgbClr val="000000"/>
                </a:solidFill>
                <a:latin typeface="Times New Roman"/>
              </a:rPr>
              <a:t>: robust web crawling framework for scraping &amp; APIs.</a:t>
            </a:r>
          </a:p>
          <a:p>
            <a:pPr algn="just" marL="604531" indent="-302265" lvl="1">
              <a:lnSpc>
                <a:spcPts val="3920"/>
              </a:lnSpc>
              <a:buFont typeface="Arial"/>
              <a:buChar char="•"/>
            </a:pPr>
            <a:r>
              <a:rPr lang="en-US" sz="2800">
                <a:solidFill>
                  <a:srgbClr val="000000"/>
                </a:solidFill>
                <a:latin typeface="Times New Roman Bold"/>
              </a:rPr>
              <a:t>Beautiful Soup</a:t>
            </a:r>
            <a:r>
              <a:rPr lang="en-US" sz="2800">
                <a:solidFill>
                  <a:srgbClr val="000000"/>
                </a:solidFill>
                <a:latin typeface="Times New Roman"/>
              </a:rPr>
              <a:t>: parses HTML, simplifies data extraction and manipulation.</a:t>
            </a:r>
          </a:p>
        </p:txBody>
      </p:sp>
      <p:sp>
        <p:nvSpPr>
          <p:cNvPr name="Freeform 3" id="3"/>
          <p:cNvSpPr/>
          <p:nvPr/>
        </p:nvSpPr>
        <p:spPr>
          <a:xfrm flipH="false" flipV="false" rot="0">
            <a:off x="14487562" y="9419402"/>
            <a:ext cx="3800438" cy="793005"/>
          </a:xfrm>
          <a:custGeom>
            <a:avLst/>
            <a:gdLst/>
            <a:ahLst/>
            <a:cxnLst/>
            <a:rect r="r" b="b" t="t" l="l"/>
            <a:pathLst>
              <a:path h="793005" w="3800438">
                <a:moveTo>
                  <a:pt x="0" y="0"/>
                </a:moveTo>
                <a:lnTo>
                  <a:pt x="3800438" y="0"/>
                </a:lnTo>
                <a:lnTo>
                  <a:pt x="3800438" y="793005"/>
                </a:lnTo>
                <a:lnTo>
                  <a:pt x="0" y="793005"/>
                </a:lnTo>
                <a:lnTo>
                  <a:pt x="0"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275196"/>
            <a:ext cx="16416932" cy="8044813"/>
          </a:xfrm>
          <a:prstGeom prst="rect">
            <a:avLst/>
          </a:prstGeom>
        </p:spPr>
        <p:txBody>
          <a:bodyPr anchor="t" rtlCol="false" tIns="0" lIns="0" bIns="0" rIns="0">
            <a:spAutoFit/>
          </a:bodyPr>
          <a:lstStyle/>
          <a:p>
            <a:pPr>
              <a:lnSpc>
                <a:spcPts val="4800"/>
              </a:lnSpc>
            </a:pPr>
            <a:r>
              <a:rPr lang="en-US" sz="3200">
                <a:solidFill>
                  <a:srgbClr val="C00000"/>
                </a:solidFill>
                <a:latin typeface="Times New Roman Bold"/>
              </a:rPr>
              <a:t>DATA COLLECTION: </a:t>
            </a:r>
          </a:p>
          <a:p>
            <a:pPr>
              <a:lnSpc>
                <a:spcPts val="4500"/>
              </a:lnSpc>
            </a:pPr>
            <a:r>
              <a:rPr lang="en-US" sz="3000">
                <a:solidFill>
                  <a:srgbClr val="000000"/>
                </a:solidFill>
                <a:latin typeface="Times New Roman"/>
              </a:rPr>
              <a:t>• Wikipedia - List of S&amp;P 500 companies website has the information related to S&amp;P 500 Companies </a:t>
            </a:r>
          </a:p>
          <a:p>
            <a:pPr>
              <a:lnSpc>
                <a:spcPts val="4500"/>
              </a:lnSpc>
            </a:pPr>
            <a:r>
              <a:rPr lang="en-US" sz="3000" u="sng">
                <a:solidFill>
                  <a:srgbClr val="000000"/>
                </a:solidFill>
                <a:latin typeface="Times New Roman"/>
                <a:hlinkClick r:id="rId2" tooltip="https://en.wikipedia.org/wiki/List_of_S%26P_500_companies"/>
              </a:rPr>
              <a:t>• '</a:t>
            </a:r>
            <a:r>
              <a:rPr lang="en-US" sz="3000" u="sng">
                <a:solidFill>
                  <a:srgbClr val="114CFD"/>
                </a:solidFill>
                <a:latin typeface="Times New Roman"/>
                <a:hlinkClick r:id="rId3" tooltip="https://en.wikipedia.org/wiki/List_of_S%26P_500_companies"/>
              </a:rPr>
              <a:t>https://en.wikipedia.org/wiki/List_of_S%26P_500_companies</a:t>
            </a:r>
            <a:r>
              <a:rPr lang="en-US" sz="3000" u="sng">
                <a:solidFill>
                  <a:srgbClr val="000000"/>
                </a:solidFill>
                <a:latin typeface="Times New Roman"/>
                <a:hlinkClick r:id="rId4" tooltip="https://en.wikipedia.org/wiki/List_of_S%26P_500_companies"/>
              </a:rPr>
              <a:t>’ </a:t>
            </a:r>
          </a:p>
          <a:p>
            <a:pPr>
              <a:lnSpc>
                <a:spcPts val="4200"/>
              </a:lnSpc>
            </a:pPr>
          </a:p>
          <a:p>
            <a:pPr algn="just">
              <a:lnSpc>
                <a:spcPts val="4800"/>
              </a:lnSpc>
            </a:pPr>
            <a:r>
              <a:rPr lang="en-US" sz="3200">
                <a:solidFill>
                  <a:srgbClr val="C00000"/>
                </a:solidFill>
                <a:latin typeface="Times New Roman Bold"/>
              </a:rPr>
              <a:t>LIBRARIES USED: </a:t>
            </a:r>
          </a:p>
          <a:p>
            <a:pPr algn="just">
              <a:lnSpc>
                <a:spcPts val="4200"/>
              </a:lnSpc>
            </a:pPr>
            <a:r>
              <a:rPr lang="en-US" sz="2800">
                <a:solidFill>
                  <a:srgbClr val="000000"/>
                </a:solidFill>
                <a:latin typeface="Times New Roman Bold"/>
              </a:rPr>
              <a:t>WEB SCRAPING TOOLS</a:t>
            </a:r>
            <a:r>
              <a:rPr lang="en-US" sz="2800">
                <a:solidFill>
                  <a:srgbClr val="000000"/>
                </a:solidFill>
                <a:latin typeface="Times New Roman"/>
              </a:rPr>
              <a:t> </a:t>
            </a:r>
          </a:p>
          <a:p>
            <a:pPr algn="just" marL="647710" indent="-323855" lvl="1">
              <a:lnSpc>
                <a:spcPts val="4500"/>
              </a:lnSpc>
              <a:buFont typeface="Arial"/>
              <a:buChar char="•"/>
            </a:pPr>
            <a:r>
              <a:rPr lang="en-US" sz="3000">
                <a:solidFill>
                  <a:srgbClr val="000000"/>
                </a:solidFill>
                <a:latin typeface="Times New Roman"/>
              </a:rPr>
              <a:t>PYTHON</a:t>
            </a:r>
          </a:p>
          <a:p>
            <a:pPr algn="just" marL="647710" indent="-323855" lvl="1">
              <a:lnSpc>
                <a:spcPts val="4500"/>
              </a:lnSpc>
              <a:buFont typeface="Arial"/>
              <a:buChar char="•"/>
            </a:pPr>
            <a:r>
              <a:rPr lang="en-US" sz="3000">
                <a:solidFill>
                  <a:srgbClr val="000000"/>
                </a:solidFill>
                <a:latin typeface="Times New Roman"/>
              </a:rPr>
              <a:t>BEAUTIFUL SOUP</a:t>
            </a:r>
          </a:p>
          <a:p>
            <a:pPr algn="just" marL="647710" indent="-323855" lvl="1">
              <a:lnSpc>
                <a:spcPts val="4500"/>
              </a:lnSpc>
              <a:buFont typeface="Arial"/>
              <a:buChar char="•"/>
            </a:pPr>
            <a:r>
              <a:rPr lang="en-US" sz="3000">
                <a:solidFill>
                  <a:srgbClr val="000000"/>
                </a:solidFill>
                <a:latin typeface="Times New Roman"/>
              </a:rPr>
              <a:t>REQUESTS </a:t>
            </a:r>
            <a:r>
              <a:rPr lang="en-US" sz="3000">
                <a:solidFill>
                  <a:srgbClr val="000000"/>
                </a:solidFill>
                <a:latin typeface="Times New Roman Bold"/>
              </a:rPr>
              <a:t> </a:t>
            </a:r>
          </a:p>
          <a:p>
            <a:pPr algn="just" marL="647710" indent="-323855" lvl="1">
              <a:lnSpc>
                <a:spcPts val="4500"/>
              </a:lnSpc>
              <a:buFont typeface="Arial"/>
              <a:buChar char="•"/>
            </a:pPr>
            <a:r>
              <a:rPr lang="en-US" sz="3000">
                <a:solidFill>
                  <a:srgbClr val="000000"/>
                </a:solidFill>
                <a:latin typeface="Times New Roman"/>
              </a:rPr>
              <a:t>PANDAS</a:t>
            </a:r>
          </a:p>
          <a:p>
            <a:pPr algn="just" marL="647710" indent="-323855" lvl="1">
              <a:lnSpc>
                <a:spcPts val="4500"/>
              </a:lnSpc>
              <a:buFont typeface="Arial"/>
              <a:buChar char="•"/>
            </a:pPr>
            <a:r>
              <a:rPr lang="en-US" sz="3000">
                <a:solidFill>
                  <a:srgbClr val="000000"/>
                </a:solidFill>
                <a:latin typeface="Times New Roman"/>
              </a:rPr>
              <a:t>REGULAR EXPRESSION </a:t>
            </a:r>
          </a:p>
          <a:p>
            <a:pPr algn="just" marL="647710" indent="-323855" lvl="1">
              <a:lnSpc>
                <a:spcPts val="4500"/>
              </a:lnSpc>
              <a:buFont typeface="Arial"/>
              <a:buChar char="•"/>
            </a:pPr>
            <a:r>
              <a:rPr lang="en-US" sz="3000">
                <a:solidFill>
                  <a:srgbClr val="000000"/>
                </a:solidFill>
                <a:latin typeface="Times New Roman"/>
              </a:rPr>
              <a:t>MATPLOTLIB </a:t>
            </a:r>
          </a:p>
          <a:p>
            <a:pPr algn="just" marL="647710" indent="-323855" lvl="1">
              <a:lnSpc>
                <a:spcPts val="4500"/>
              </a:lnSpc>
              <a:buFont typeface="Arial"/>
              <a:buChar char="•"/>
            </a:pPr>
            <a:r>
              <a:rPr lang="en-US" sz="3000">
                <a:solidFill>
                  <a:srgbClr val="000000"/>
                </a:solidFill>
                <a:latin typeface="Times New Roman"/>
              </a:rPr>
              <a:t>SEABORN</a:t>
            </a:r>
          </a:p>
          <a:p>
            <a:pPr algn="just" marL="647710" indent="-323855" lvl="1">
              <a:lnSpc>
                <a:spcPts val="4500"/>
              </a:lnSpc>
              <a:buFont typeface="Arial"/>
              <a:buChar char="•"/>
            </a:pPr>
            <a:r>
              <a:rPr lang="en-US" sz="3000">
                <a:solidFill>
                  <a:srgbClr val="000000"/>
                </a:solidFill>
                <a:latin typeface="Times New Roman"/>
              </a:rPr>
              <a:t>PLOTLY</a:t>
            </a:r>
          </a:p>
        </p:txBody>
      </p:sp>
      <p:sp>
        <p:nvSpPr>
          <p:cNvPr name="Freeform 3" id="3"/>
          <p:cNvSpPr/>
          <p:nvPr/>
        </p:nvSpPr>
        <p:spPr>
          <a:xfrm flipH="false" flipV="false" rot="0">
            <a:off x="14475548" y="9419402"/>
            <a:ext cx="3812452" cy="795512"/>
          </a:xfrm>
          <a:custGeom>
            <a:avLst/>
            <a:gdLst/>
            <a:ahLst/>
            <a:cxnLst/>
            <a:rect r="r" b="b" t="t" l="l"/>
            <a:pathLst>
              <a:path h="795512" w="3812452">
                <a:moveTo>
                  <a:pt x="0" y="0"/>
                </a:moveTo>
                <a:lnTo>
                  <a:pt x="3812452" y="0"/>
                </a:lnTo>
                <a:lnTo>
                  <a:pt x="3812452" y="795512"/>
                </a:lnTo>
                <a:lnTo>
                  <a:pt x="0" y="795512"/>
                </a:lnTo>
                <a:lnTo>
                  <a:pt x="0" y="0"/>
                </a:lnTo>
                <a:close/>
              </a:path>
            </a:pathLst>
          </a:custGeom>
          <a:blipFill>
            <a:blip r:embed="rId5"/>
            <a:stretch>
              <a:fillRect l="0" t="0" r="0" b="0"/>
            </a:stretch>
          </a:blipFill>
        </p:spPr>
      </p:sp>
      <p:sp>
        <p:nvSpPr>
          <p:cNvPr name="Freeform 4" id="4"/>
          <p:cNvSpPr/>
          <p:nvPr/>
        </p:nvSpPr>
        <p:spPr>
          <a:xfrm flipH="false" flipV="false" rot="0">
            <a:off x="12298043" y="3020656"/>
            <a:ext cx="4355009" cy="6237644"/>
          </a:xfrm>
          <a:custGeom>
            <a:avLst/>
            <a:gdLst/>
            <a:ahLst/>
            <a:cxnLst/>
            <a:rect r="r" b="b" t="t" l="l"/>
            <a:pathLst>
              <a:path h="6237644" w="4355009">
                <a:moveTo>
                  <a:pt x="0" y="0"/>
                </a:moveTo>
                <a:lnTo>
                  <a:pt x="4355009" y="0"/>
                </a:lnTo>
                <a:lnTo>
                  <a:pt x="4355009" y="6237644"/>
                </a:lnTo>
                <a:lnTo>
                  <a:pt x="0" y="623764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09489" y="1233687"/>
            <a:ext cx="15258368" cy="8024613"/>
          </a:xfrm>
          <a:custGeom>
            <a:avLst/>
            <a:gdLst/>
            <a:ahLst/>
            <a:cxnLst/>
            <a:rect r="r" b="b" t="t" l="l"/>
            <a:pathLst>
              <a:path h="8024613" w="15258368">
                <a:moveTo>
                  <a:pt x="0" y="0"/>
                </a:moveTo>
                <a:lnTo>
                  <a:pt x="15258368" y="0"/>
                </a:lnTo>
                <a:lnTo>
                  <a:pt x="15258368" y="8024613"/>
                </a:lnTo>
                <a:lnTo>
                  <a:pt x="0" y="8024613"/>
                </a:lnTo>
                <a:lnTo>
                  <a:pt x="0" y="0"/>
                </a:lnTo>
                <a:close/>
              </a:path>
            </a:pathLst>
          </a:custGeom>
          <a:blipFill>
            <a:blip r:embed="rId2"/>
            <a:stretch>
              <a:fillRect l="0" t="-7637" r="0" b="-7637"/>
            </a:stretch>
          </a:blipFill>
        </p:spPr>
      </p:sp>
      <p:sp>
        <p:nvSpPr>
          <p:cNvPr name="TextBox 3" id="3"/>
          <p:cNvSpPr txBox="true"/>
          <p:nvPr/>
        </p:nvSpPr>
        <p:spPr>
          <a:xfrm rot="0">
            <a:off x="7538089" y="112395"/>
            <a:ext cx="2801169" cy="916305"/>
          </a:xfrm>
          <a:prstGeom prst="rect">
            <a:avLst/>
          </a:prstGeom>
        </p:spPr>
        <p:txBody>
          <a:bodyPr anchor="t" rtlCol="false" tIns="0" lIns="0" bIns="0" rIns="0">
            <a:spAutoFit/>
          </a:bodyPr>
          <a:lstStyle/>
          <a:p>
            <a:pPr algn="ctr">
              <a:lnSpc>
                <a:spcPts val="6719"/>
              </a:lnSpc>
              <a:spcBef>
                <a:spcPct val="0"/>
              </a:spcBef>
            </a:pPr>
            <a:r>
              <a:rPr lang="en-US" sz="4800" u="sng">
                <a:solidFill>
                  <a:srgbClr val="C00000"/>
                </a:solidFill>
                <a:latin typeface="Times New Roman"/>
              </a:rPr>
              <a:t>WEBSITE</a:t>
            </a:r>
          </a:p>
        </p:txBody>
      </p:sp>
      <p:sp>
        <p:nvSpPr>
          <p:cNvPr name="Freeform 4" id="4"/>
          <p:cNvSpPr/>
          <p:nvPr/>
        </p:nvSpPr>
        <p:spPr>
          <a:xfrm flipH="false" flipV="false" rot="0">
            <a:off x="14487562" y="9493995"/>
            <a:ext cx="3800438" cy="793005"/>
          </a:xfrm>
          <a:custGeom>
            <a:avLst/>
            <a:gdLst/>
            <a:ahLst/>
            <a:cxnLst/>
            <a:rect r="r" b="b" t="t" l="l"/>
            <a:pathLst>
              <a:path h="793005" w="3800438">
                <a:moveTo>
                  <a:pt x="0" y="0"/>
                </a:moveTo>
                <a:lnTo>
                  <a:pt x="3800438" y="0"/>
                </a:lnTo>
                <a:lnTo>
                  <a:pt x="3800438" y="793005"/>
                </a:lnTo>
                <a:lnTo>
                  <a:pt x="0" y="793005"/>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71355" y="1429327"/>
            <a:ext cx="17145290" cy="8182979"/>
          </a:xfrm>
          <a:custGeom>
            <a:avLst/>
            <a:gdLst/>
            <a:ahLst/>
            <a:cxnLst/>
            <a:rect r="r" b="b" t="t" l="l"/>
            <a:pathLst>
              <a:path h="8182979" w="17145290">
                <a:moveTo>
                  <a:pt x="0" y="0"/>
                </a:moveTo>
                <a:lnTo>
                  <a:pt x="17145290" y="0"/>
                </a:lnTo>
                <a:lnTo>
                  <a:pt x="17145290" y="8182980"/>
                </a:lnTo>
                <a:lnTo>
                  <a:pt x="0" y="8182980"/>
                </a:lnTo>
                <a:lnTo>
                  <a:pt x="0" y="0"/>
                </a:lnTo>
                <a:close/>
              </a:path>
            </a:pathLst>
          </a:custGeom>
          <a:blipFill>
            <a:blip r:embed="rId2"/>
            <a:stretch>
              <a:fillRect l="0" t="0" r="0" b="0"/>
            </a:stretch>
          </a:blipFill>
        </p:spPr>
      </p:sp>
      <p:sp>
        <p:nvSpPr>
          <p:cNvPr name="TextBox 3" id="3"/>
          <p:cNvSpPr txBox="true"/>
          <p:nvPr/>
        </p:nvSpPr>
        <p:spPr>
          <a:xfrm rot="0">
            <a:off x="1343955" y="311096"/>
            <a:ext cx="15600090" cy="904875"/>
          </a:xfrm>
          <a:prstGeom prst="rect">
            <a:avLst/>
          </a:prstGeom>
        </p:spPr>
        <p:txBody>
          <a:bodyPr anchor="t" rtlCol="false" tIns="0" lIns="0" bIns="0" rIns="0">
            <a:spAutoFit/>
          </a:bodyPr>
          <a:lstStyle/>
          <a:p>
            <a:pPr algn="ctr">
              <a:lnSpc>
                <a:spcPts val="6750"/>
              </a:lnSpc>
            </a:pPr>
            <a:r>
              <a:rPr lang="en-US" sz="4500" u="sng">
                <a:solidFill>
                  <a:srgbClr val="C00000"/>
                </a:solidFill>
                <a:latin typeface="Times New Roman"/>
              </a:rPr>
              <a:t>RAW DATA</a:t>
            </a:r>
          </a:p>
        </p:txBody>
      </p:sp>
      <p:sp>
        <p:nvSpPr>
          <p:cNvPr name="Freeform 4" id="4"/>
          <p:cNvSpPr/>
          <p:nvPr/>
        </p:nvSpPr>
        <p:spPr>
          <a:xfrm flipH="false" flipV="false" rot="0">
            <a:off x="14481555" y="9492742"/>
            <a:ext cx="3806445" cy="794258"/>
          </a:xfrm>
          <a:custGeom>
            <a:avLst/>
            <a:gdLst/>
            <a:ahLst/>
            <a:cxnLst/>
            <a:rect r="r" b="b" t="t" l="l"/>
            <a:pathLst>
              <a:path h="794258" w="3806445">
                <a:moveTo>
                  <a:pt x="0" y="0"/>
                </a:moveTo>
                <a:lnTo>
                  <a:pt x="3806445" y="0"/>
                </a:lnTo>
                <a:lnTo>
                  <a:pt x="3806445" y="794258"/>
                </a:lnTo>
                <a:lnTo>
                  <a:pt x="0" y="794258"/>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DAF46r68F48</dc:identifier>
  <dcterms:modified xsi:type="dcterms:W3CDTF">2011-08-01T06:04:30Z</dcterms:modified>
  <cp:revision>1</cp:revision>
  <dc:title>Analysis of S&amp;P 500_Web Scraping with EDA_Project</dc:title>
</cp:coreProperties>
</file>

<file path=docProps/thumbnail.jpeg>
</file>